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45.xml.rels" ContentType="application/vnd.openxmlformats-package.relationships+xml"/>
  <Override PartName="/ppt/slides/_rels/slide34.xml.rels" ContentType="application/vnd.openxmlformats-package.relationships+xml"/>
  <Override PartName="/ppt/slides/_rels/slide4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70.png" ContentType="image/png"/>
  <Override PartName="/ppt/media/image169.png" ContentType="image/png"/>
  <Override PartName="/ppt/media/image168.png" ContentType="image/png"/>
  <Override PartName="/ppt/media/image167.png" ContentType="image/png"/>
  <Override PartName="/ppt/media/image166.png" ContentType="image/png"/>
  <Override PartName="/ppt/media/image165.png" ContentType="image/png"/>
  <Override PartName="/ppt/media/image164.png" ContentType="image/png"/>
  <Override PartName="/ppt/media/image163.png" ContentType="image/png"/>
  <Override PartName="/ppt/media/image162.png" ContentType="image/png"/>
  <Override PartName="/ppt/media/image161.png" ContentType="image/png"/>
  <Override PartName="/ppt/media/image160.png" ContentType="image/png"/>
  <Override PartName="/ppt/media/image154.png" ContentType="image/png"/>
  <Override PartName="/ppt/media/image153.png" ContentType="image/png"/>
  <Override PartName="/ppt/media/image152.png" ContentType="image/png"/>
  <Override PartName="/ppt/media/image150.png" ContentType="image/png"/>
  <Override PartName="/ppt/media/image148.png" ContentType="image/png"/>
  <Override PartName="/ppt/media/image147.png" ContentType="image/png"/>
  <Override PartName="/ppt/media/image146.png" ContentType="image/png"/>
  <Override PartName="/ppt/media/image145.png" ContentType="image/png"/>
  <Override PartName="/ppt/media/image144.png" ContentType="image/png"/>
  <Override PartName="/ppt/media/image143.png" ContentType="image/png"/>
  <Override PartName="/ppt/media/image142.png" ContentType="image/png"/>
  <Override PartName="/ppt/media/image141.png" ContentType="image/png"/>
  <Override PartName="/ppt/media/image140.png" ContentType="image/png"/>
  <Override PartName="/ppt/media/image138.png" ContentType="image/png"/>
  <Override PartName="/ppt/media/image137.png" ContentType="image/png"/>
  <Override PartName="/ppt/media/image136.png" ContentType="image/png"/>
  <Override PartName="/ppt/media/image135.png" ContentType="image/png"/>
  <Override PartName="/ppt/media/image134.png" ContentType="image/png"/>
  <Override PartName="/ppt/media/image133.png" ContentType="image/png"/>
  <Override PartName="/ppt/media/image132.png" ContentType="image/png"/>
  <Override PartName="/ppt/media/image130.png" ContentType="image/png"/>
  <Override PartName="/ppt/media/image128.png" ContentType="image/png"/>
  <Override PartName="/ppt/media/image127.png" ContentType="image/png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20.png" ContentType="image/png"/>
  <Override PartName="/ppt/media/image118.png" ContentType="image/png"/>
  <Override PartName="/ppt/media/image117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10.png" ContentType="image/png"/>
  <Override PartName="/ppt/media/image108.png" ContentType="image/png"/>
  <Override PartName="/ppt/media/image107.png" ContentType="image/png"/>
  <Override PartName="/ppt/media/image106.png" ContentType="image/png"/>
  <Override PartName="/ppt/media/image105.png" ContentType="image/png"/>
  <Override PartName="/ppt/media/image104.jpeg" ContentType="image/jpeg"/>
  <Override PartName="/ppt/media/image99.png" ContentType="image/png"/>
  <Override PartName="/ppt/media/image103.png" ContentType="image/png"/>
  <Override PartName="/ppt/media/image98.png" ContentType="image/png"/>
  <Override PartName="/ppt/media/image102.png" ContentType="image/png"/>
  <Override PartName="/ppt/media/image9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151.png" ContentType="image/png"/>
  <Override PartName="/ppt/media/image16.jpeg" ContentType="image/jpeg"/>
  <Override PartName="/ppt/media/image42.png" ContentType="image/png"/>
  <Override PartName="/ppt/media/image109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89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59.png" ContentType="image/png"/>
  <Override PartName="/ppt/media/image10.png" ContentType="image/png"/>
  <Override PartName="/ppt/media/image69.png" ContentType="image/png"/>
  <Override PartName="/ppt/media/image23.png" ContentType="image/png"/>
  <Override PartName="/ppt/media/image131.png" ContentType="image/png"/>
  <Override PartName="/ppt/media/image14.jpeg" ContentType="image/jpeg"/>
  <Override PartName="/ppt/media/image58.png" ContentType="image/png"/>
  <Override PartName="/ppt/media/image41.png" ContentType="image/png"/>
  <Override PartName="/ppt/media/image36.png" ContentType="image/png"/>
  <Override PartName="/ppt/media/image155.png" ContentType="image/png"/>
  <Override PartName="/ppt/media/image1.png" ContentType="image/png"/>
  <Override PartName="/ppt/media/image51.png" ContentType="image/png"/>
  <Override PartName="/ppt/media/image37.png" ContentType="image/png"/>
  <Override PartName="/ppt/media/image156.png" ContentType="image/png"/>
  <Override PartName="/ppt/media/image2.png" ContentType="image/png"/>
  <Override PartName="/ppt/media/image49.jpeg" ContentType="image/jpeg"/>
  <Override PartName="/ppt/media/image52.png" ContentType="image/png"/>
  <Override PartName="/ppt/media/image57.png" ContentType="image/png"/>
  <Override PartName="/ppt/media/image22.png" ContentType="image/png"/>
  <Override PartName="/ppt/media/image38.png" ContentType="image/png"/>
  <Override PartName="/ppt/media/image157.png" ContentType="image/png"/>
  <Override PartName="/ppt/media/image3.png" ContentType="image/png"/>
  <Override PartName="/ppt/media/image53.png" ContentType="image/png"/>
  <Override PartName="/ppt/media/image39.png" ContentType="image/png"/>
  <Override PartName="/ppt/media/image158.png" ContentType="image/png"/>
  <Override PartName="/ppt/media/image4.png" ContentType="image/png"/>
  <Override PartName="/ppt/media/image5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56.png" ContentType="image/png"/>
  <Override PartName="/ppt/media/image21.png" ContentType="image/png"/>
  <Override PartName="/ppt/media/image55.png" ContentType="image/png"/>
  <Override PartName="/ppt/media/image20.png" ContentType="image/png"/>
  <Override PartName="/ppt/media/image171.jpeg" ContentType="image/jpeg"/>
  <Override PartName="/ppt/media/image79.png" ContentType="image/png"/>
  <Override PartName="/ppt/media/image15.png" ContentType="image/png"/>
  <Override PartName="/ppt/media/image159.png" ContentType="image/png"/>
  <Override PartName="/ppt/media/image5.png" ContentType="image/png"/>
  <Override PartName="/ppt/media/image90.png" ContentType="image/png"/>
  <Override PartName="/ppt/media/image17.png" ContentType="image/png"/>
  <Override PartName="/ppt/media/image7.png" ContentType="image/png"/>
  <Override PartName="/ppt/media/image92.png" ContentType="image/png"/>
  <Override PartName="/ppt/media/image18.png" ContentType="image/png"/>
  <Override PartName="/ppt/media/image8.png" ContentType="image/png"/>
  <Override PartName="/ppt/media/image93.png" ContentType="image/png"/>
  <Override PartName="/ppt/media/image19.png" ContentType="image/png"/>
  <Override PartName="/ppt/media/image9.png" ContentType="image/png"/>
  <Override PartName="/ppt/media/image94.png" ContentType="image/png"/>
  <Override PartName="/ppt/media/image47.png" ContentType="image/png"/>
  <Override PartName="/ppt/media/image48.png" ContentType="image/png"/>
  <Override PartName="/ppt/media/image119.png" ContentType="image/png"/>
  <Override PartName="/ppt/media/image50.png" ContentType="image/png"/>
  <Override PartName="/ppt/media/image129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13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14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6.png" ContentType="image/png"/>
  <Override PartName="/ppt/media/image91.png" ContentType="image/png"/>
  <Override PartName="/ppt/media/image100.png" ContentType="image/png"/>
  <Override PartName="/ppt/media/image95.png" ContentType="image/png"/>
  <Override PartName="/ppt/media/image101.png" ContentType="image/png"/>
  <Override PartName="/ppt/media/image96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Shape 6" descr=""/>
          <p:cNvPicPr/>
          <p:nvPr/>
        </p:nvPicPr>
        <p:blipFill>
          <a:blip r:embed="rId2"/>
          <a:stretch/>
        </p:blipFill>
        <p:spPr>
          <a:xfrm>
            <a:off x="7053120" y="0"/>
            <a:ext cx="2088720" cy="1198440"/>
          </a:xfrm>
          <a:prstGeom prst="rect">
            <a:avLst/>
          </a:prstGeom>
          <a:ln>
            <a:noFill/>
          </a:ln>
        </p:spPr>
      </p:pic>
      <p:pic>
        <p:nvPicPr>
          <p:cNvPr id="1" name="Shape 7" descr=""/>
          <p:cNvPicPr/>
          <p:nvPr/>
        </p:nvPicPr>
        <p:blipFill>
          <a:blip r:embed="rId3"/>
          <a:stretch/>
        </p:blipFill>
        <p:spPr>
          <a:xfrm rot="16200000">
            <a:off x="-3134880" y="3138480"/>
            <a:ext cx="6855840" cy="58212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da estrutura de tópicos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2.º nível da estrutura de tópicos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3.º nível da estrutura de tópicos</a:t>
            </a:r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hape 57" descr=""/>
          <p:cNvPicPr/>
          <p:nvPr/>
        </p:nvPicPr>
        <p:blipFill>
          <a:blip r:embed="rId2"/>
          <a:stretch/>
        </p:blipFill>
        <p:spPr>
          <a:xfrm>
            <a:off x="7053120" y="0"/>
            <a:ext cx="2088720" cy="1198440"/>
          </a:xfrm>
          <a:prstGeom prst="rect">
            <a:avLst/>
          </a:prstGeom>
          <a:ln>
            <a:noFill/>
          </a:ln>
        </p:spPr>
      </p:pic>
      <p:pic>
        <p:nvPicPr>
          <p:cNvPr id="39" name="Shape 58" descr=""/>
          <p:cNvPicPr/>
          <p:nvPr/>
        </p:nvPicPr>
        <p:blipFill>
          <a:blip r:embed="rId3"/>
          <a:stretch/>
        </p:blipFill>
        <p:spPr>
          <a:xfrm rot="16200000">
            <a:off x="-3134880" y="3138480"/>
            <a:ext cx="6855840" cy="58212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2.º nível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5.º nível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6.º nível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7.º nível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2.º nível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5.º nível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6.º nível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7.º nível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109" descr=""/>
          <p:cNvPicPr/>
          <p:nvPr/>
        </p:nvPicPr>
        <p:blipFill>
          <a:blip r:embed="rId2"/>
          <a:stretch/>
        </p:blipFill>
        <p:spPr>
          <a:xfrm>
            <a:off x="7053120" y="0"/>
            <a:ext cx="2088720" cy="1198440"/>
          </a:xfrm>
          <a:prstGeom prst="rect">
            <a:avLst/>
          </a:prstGeom>
          <a:ln>
            <a:noFill/>
          </a:ln>
        </p:spPr>
      </p:pic>
      <p:pic>
        <p:nvPicPr>
          <p:cNvPr id="78" name="Shape 110" descr=""/>
          <p:cNvPicPr/>
          <p:nvPr/>
        </p:nvPicPr>
        <p:blipFill>
          <a:blip r:embed="rId3"/>
          <a:stretch/>
        </p:blipFill>
        <p:spPr>
          <a:xfrm rot="16200000">
            <a:off x="-3134880" y="3138480"/>
            <a:ext cx="6855840" cy="58212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da estrutura de tópicos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2.º nível da estrutura de tópicos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3.º nível da estrutura de tópicos</a:t>
            </a:r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04.jpeg"/><Relationship Id="rId2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Relationship Id="rId1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52.png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58.png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Relationship Id="rId12" Type="http://schemas.openxmlformats.org/officeDocument/2006/relationships/image" Target="../media/image169.png"/><Relationship Id="rId13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70.png"/><Relationship Id="rId2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71.jpe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685800" y="2206800"/>
            <a:ext cx="7770240" cy="146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Aula Introdutória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1371600" y="3886200"/>
            <a:ext cx="6398640" cy="175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33B5521-7FE8-4C94-84B4-FCAFAC1664B5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Corrente Elétrica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1 – Aspecto Geral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 que vocês vão construir vai ficar assim...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CD9347D-494E-4980-A578-88E823E0D2E2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7" name="Shape 241" descr=""/>
          <p:cNvPicPr/>
          <p:nvPr/>
        </p:nvPicPr>
        <p:blipFill>
          <a:blip r:embed="rId1"/>
          <a:stretch/>
        </p:blipFill>
        <p:spPr>
          <a:xfrm>
            <a:off x="1761120" y="2808360"/>
            <a:ext cx="5621040" cy="3698280"/>
          </a:xfrm>
          <a:prstGeom prst="rect">
            <a:avLst/>
          </a:prstGeom>
          <a:ln>
            <a:noFill/>
          </a:ln>
        </p:spPr>
      </p:pic>
      <p:pic>
        <p:nvPicPr>
          <p:cNvPr id="158" name="Shape 242" descr=""/>
          <p:cNvPicPr/>
          <p:nvPr/>
        </p:nvPicPr>
        <p:blipFill>
          <a:blip r:embed="rId2"/>
          <a:stretch/>
        </p:blipFill>
        <p:spPr>
          <a:xfrm rot="5400000">
            <a:off x="4852080" y="3494160"/>
            <a:ext cx="1317240" cy="1007280"/>
          </a:xfrm>
          <a:prstGeom prst="rect">
            <a:avLst/>
          </a:prstGeom>
          <a:ln>
            <a:noFill/>
          </a:ln>
        </p:spPr>
      </p:pic>
      <p:pic>
        <p:nvPicPr>
          <p:cNvPr id="159" name="Shape 243" descr=""/>
          <p:cNvPicPr/>
          <p:nvPr/>
        </p:nvPicPr>
        <p:blipFill>
          <a:blip r:embed="rId3"/>
          <a:stretch/>
        </p:blipFill>
        <p:spPr>
          <a:xfrm>
            <a:off x="3470040" y="3308040"/>
            <a:ext cx="1295280" cy="374040"/>
          </a:xfrm>
          <a:prstGeom prst="rect">
            <a:avLst/>
          </a:prstGeom>
          <a:ln>
            <a:noFill/>
          </a:ln>
        </p:spPr>
      </p:pic>
      <p:pic>
        <p:nvPicPr>
          <p:cNvPr id="160" name="Shape 244" descr=""/>
          <p:cNvPicPr/>
          <p:nvPr/>
        </p:nvPicPr>
        <p:blipFill>
          <a:blip r:embed="rId4"/>
          <a:stretch/>
        </p:blipFill>
        <p:spPr>
          <a:xfrm>
            <a:off x="3459960" y="4300200"/>
            <a:ext cx="1321920" cy="363240"/>
          </a:xfrm>
          <a:prstGeom prst="rect">
            <a:avLst/>
          </a:prstGeom>
          <a:ln>
            <a:noFill/>
          </a:ln>
        </p:spPr>
      </p:pic>
      <p:pic>
        <p:nvPicPr>
          <p:cNvPr id="161" name="Shape 245" descr=""/>
          <p:cNvPicPr/>
          <p:nvPr/>
        </p:nvPicPr>
        <p:blipFill>
          <a:blip r:embed="rId5"/>
          <a:stretch/>
        </p:blipFill>
        <p:spPr>
          <a:xfrm rot="5400000">
            <a:off x="2432160" y="3851640"/>
            <a:ext cx="1223280" cy="248400"/>
          </a:xfrm>
          <a:prstGeom prst="rect">
            <a:avLst/>
          </a:prstGeom>
          <a:ln>
            <a:noFill/>
          </a:ln>
        </p:spPr>
      </p:pic>
      <p:pic>
        <p:nvPicPr>
          <p:cNvPr id="162" name="Shape 246" descr=""/>
          <p:cNvPicPr/>
          <p:nvPr/>
        </p:nvPicPr>
        <p:blipFill>
          <a:blip r:embed="rId6"/>
          <a:stretch/>
        </p:blipFill>
        <p:spPr>
          <a:xfrm>
            <a:off x="2918880" y="3355920"/>
            <a:ext cx="791280" cy="271440"/>
          </a:xfrm>
          <a:prstGeom prst="rect">
            <a:avLst/>
          </a:prstGeom>
          <a:ln>
            <a:noFill/>
          </a:ln>
        </p:spPr>
      </p:pic>
      <p:pic>
        <p:nvPicPr>
          <p:cNvPr id="163" name="Shape 247" descr=""/>
          <p:cNvPicPr/>
          <p:nvPr/>
        </p:nvPicPr>
        <p:blipFill>
          <a:blip r:embed="rId7"/>
          <a:stretch/>
        </p:blipFill>
        <p:spPr>
          <a:xfrm>
            <a:off x="2918880" y="4327920"/>
            <a:ext cx="791280" cy="271440"/>
          </a:xfrm>
          <a:prstGeom prst="rect">
            <a:avLst/>
          </a:prstGeom>
          <a:ln>
            <a:noFill/>
          </a:ln>
        </p:spPr>
      </p:pic>
      <p:pic>
        <p:nvPicPr>
          <p:cNvPr id="164" name="Shape 248" descr=""/>
          <p:cNvPicPr/>
          <p:nvPr/>
        </p:nvPicPr>
        <p:blipFill>
          <a:blip r:embed="rId8"/>
          <a:stretch/>
        </p:blipFill>
        <p:spPr>
          <a:xfrm>
            <a:off x="4502880" y="4327920"/>
            <a:ext cx="791280" cy="271440"/>
          </a:xfrm>
          <a:prstGeom prst="rect">
            <a:avLst/>
          </a:prstGeom>
          <a:ln>
            <a:noFill/>
          </a:ln>
        </p:spPr>
      </p:pic>
      <p:pic>
        <p:nvPicPr>
          <p:cNvPr id="165" name="Shape 249" descr=""/>
          <p:cNvPicPr/>
          <p:nvPr/>
        </p:nvPicPr>
        <p:blipFill>
          <a:blip r:embed="rId9"/>
          <a:stretch/>
        </p:blipFill>
        <p:spPr>
          <a:xfrm>
            <a:off x="4502880" y="3319920"/>
            <a:ext cx="791280" cy="27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Corrente Elétrica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1 - Materiais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Vá até a maleta e separe os seguintes materiais: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 Conectores de 2;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Conector de 3;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Chave S1;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Lâmpada L1;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Bateria B1.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B3FD71C-530C-4A69-BA9D-56E53E7F3AA1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Corrente Elétrica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1 - Materiais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Vá até a maleta e separe os seguintes materiais: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31813AE-9383-4FC4-837E-F081D5E7FAD4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2" name="Shape 264" descr=""/>
          <p:cNvPicPr/>
          <p:nvPr/>
        </p:nvPicPr>
        <p:blipFill>
          <a:blip r:embed="rId1"/>
          <a:stretch/>
        </p:blipFill>
        <p:spPr>
          <a:xfrm>
            <a:off x="1470960" y="2751120"/>
            <a:ext cx="2200320" cy="755640"/>
          </a:xfrm>
          <a:prstGeom prst="rect">
            <a:avLst/>
          </a:prstGeom>
          <a:ln>
            <a:noFill/>
          </a:ln>
        </p:spPr>
      </p:pic>
      <p:sp>
        <p:nvSpPr>
          <p:cNvPr id="173" name="CustomShape 4"/>
          <p:cNvSpPr/>
          <p:nvPr/>
        </p:nvSpPr>
        <p:spPr>
          <a:xfrm>
            <a:off x="1022040" y="2975760"/>
            <a:ext cx="4878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Shape 266" descr=""/>
          <p:cNvPicPr/>
          <p:nvPr/>
        </p:nvPicPr>
        <p:blipFill>
          <a:blip r:embed="rId2"/>
          <a:stretch/>
        </p:blipFill>
        <p:spPr>
          <a:xfrm>
            <a:off x="1454040" y="3888000"/>
            <a:ext cx="4046760" cy="823680"/>
          </a:xfrm>
          <a:prstGeom prst="rect">
            <a:avLst/>
          </a:prstGeom>
          <a:ln>
            <a:noFill/>
          </a:ln>
        </p:spPr>
      </p:pic>
      <p:sp>
        <p:nvSpPr>
          <p:cNvPr id="175" name="CustomShape 5"/>
          <p:cNvSpPr/>
          <p:nvPr/>
        </p:nvSpPr>
        <p:spPr>
          <a:xfrm>
            <a:off x="1022040" y="4127760"/>
            <a:ext cx="5032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6" name="Shape 268" descr=""/>
          <p:cNvPicPr/>
          <p:nvPr/>
        </p:nvPicPr>
        <p:blipFill>
          <a:blip r:embed="rId3"/>
          <a:stretch/>
        </p:blipFill>
        <p:spPr>
          <a:xfrm>
            <a:off x="1454040" y="4968000"/>
            <a:ext cx="3009240" cy="827640"/>
          </a:xfrm>
          <a:prstGeom prst="rect">
            <a:avLst/>
          </a:prstGeom>
          <a:ln>
            <a:noFill/>
          </a:ln>
        </p:spPr>
      </p:pic>
      <p:sp>
        <p:nvSpPr>
          <p:cNvPr id="177" name="CustomShape 6"/>
          <p:cNvSpPr/>
          <p:nvPr/>
        </p:nvSpPr>
        <p:spPr>
          <a:xfrm>
            <a:off x="1022040" y="5209560"/>
            <a:ext cx="5032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8" name="Shape 270" descr=""/>
          <p:cNvPicPr/>
          <p:nvPr/>
        </p:nvPicPr>
        <p:blipFill>
          <a:blip r:embed="rId4"/>
          <a:stretch/>
        </p:blipFill>
        <p:spPr>
          <a:xfrm>
            <a:off x="5641920" y="4939560"/>
            <a:ext cx="2961360" cy="856080"/>
          </a:xfrm>
          <a:prstGeom prst="rect">
            <a:avLst/>
          </a:prstGeom>
          <a:ln>
            <a:noFill/>
          </a:ln>
        </p:spPr>
      </p:pic>
      <p:sp>
        <p:nvSpPr>
          <p:cNvPr id="179" name="CustomShape 7"/>
          <p:cNvSpPr/>
          <p:nvPr/>
        </p:nvSpPr>
        <p:spPr>
          <a:xfrm>
            <a:off x="5162040" y="5195520"/>
            <a:ext cx="5032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0" name="Shape 272" descr=""/>
          <p:cNvPicPr/>
          <p:nvPr/>
        </p:nvPicPr>
        <p:blipFill>
          <a:blip r:embed="rId5"/>
          <a:stretch/>
        </p:blipFill>
        <p:spPr>
          <a:xfrm>
            <a:off x="5839200" y="2514960"/>
            <a:ext cx="2872080" cy="2196720"/>
          </a:xfrm>
          <a:prstGeom prst="rect">
            <a:avLst/>
          </a:prstGeom>
          <a:ln>
            <a:noFill/>
          </a:ln>
        </p:spPr>
      </p:pic>
      <p:sp>
        <p:nvSpPr>
          <p:cNvPr id="181" name="CustomShape 8"/>
          <p:cNvSpPr/>
          <p:nvPr/>
        </p:nvSpPr>
        <p:spPr>
          <a:xfrm>
            <a:off x="5472000" y="3441240"/>
            <a:ext cx="5032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Corrente Elétrica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1 – Construção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Coloque a bateria, a lâmpada, a chave e o conector de 3 como mostrado abaixo.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54735C6-E22E-4C16-80AE-966C21CF77C6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Shape 281" descr=""/>
          <p:cNvPicPr/>
          <p:nvPr/>
        </p:nvPicPr>
        <p:blipFill>
          <a:blip r:embed="rId1"/>
          <a:stretch/>
        </p:blipFill>
        <p:spPr>
          <a:xfrm>
            <a:off x="1761120" y="2637000"/>
            <a:ext cx="5621040" cy="3698280"/>
          </a:xfrm>
          <a:prstGeom prst="rect">
            <a:avLst/>
          </a:prstGeom>
          <a:ln>
            <a:noFill/>
          </a:ln>
        </p:spPr>
      </p:pic>
      <p:pic>
        <p:nvPicPr>
          <p:cNvPr id="186" name="Shape 282" descr=""/>
          <p:cNvPicPr/>
          <p:nvPr/>
        </p:nvPicPr>
        <p:blipFill>
          <a:blip r:embed="rId2"/>
          <a:stretch/>
        </p:blipFill>
        <p:spPr>
          <a:xfrm rot="5400000">
            <a:off x="4852080" y="3322440"/>
            <a:ext cx="1317240" cy="1007280"/>
          </a:xfrm>
          <a:prstGeom prst="rect">
            <a:avLst/>
          </a:prstGeom>
          <a:ln>
            <a:noFill/>
          </a:ln>
        </p:spPr>
      </p:pic>
      <p:pic>
        <p:nvPicPr>
          <p:cNvPr id="187" name="Shape 283" descr=""/>
          <p:cNvPicPr/>
          <p:nvPr/>
        </p:nvPicPr>
        <p:blipFill>
          <a:blip r:embed="rId3"/>
          <a:stretch/>
        </p:blipFill>
        <p:spPr>
          <a:xfrm>
            <a:off x="3470040" y="3136680"/>
            <a:ext cx="1295280" cy="374040"/>
          </a:xfrm>
          <a:prstGeom prst="rect">
            <a:avLst/>
          </a:prstGeom>
          <a:ln>
            <a:noFill/>
          </a:ln>
        </p:spPr>
      </p:pic>
      <p:pic>
        <p:nvPicPr>
          <p:cNvPr id="188" name="Shape 284" descr=""/>
          <p:cNvPicPr/>
          <p:nvPr/>
        </p:nvPicPr>
        <p:blipFill>
          <a:blip r:embed="rId4"/>
          <a:stretch/>
        </p:blipFill>
        <p:spPr>
          <a:xfrm>
            <a:off x="3459960" y="4128840"/>
            <a:ext cx="1321920" cy="363240"/>
          </a:xfrm>
          <a:prstGeom prst="rect">
            <a:avLst/>
          </a:prstGeom>
          <a:ln>
            <a:noFill/>
          </a:ln>
        </p:spPr>
      </p:pic>
      <p:pic>
        <p:nvPicPr>
          <p:cNvPr id="189" name="Shape 285" descr=""/>
          <p:cNvPicPr/>
          <p:nvPr/>
        </p:nvPicPr>
        <p:blipFill>
          <a:blip r:embed="rId5"/>
          <a:stretch/>
        </p:blipFill>
        <p:spPr>
          <a:xfrm rot="5400000">
            <a:off x="2432160" y="3680280"/>
            <a:ext cx="1223280" cy="248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Corrente Elétrica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1 – Construção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Agora ponha os conectores de 2, como mostrado abaixo.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4DB389F-52FF-4355-AAF7-0CD1AF35C415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3" name="Shape 293" descr=""/>
          <p:cNvPicPr/>
          <p:nvPr/>
        </p:nvPicPr>
        <p:blipFill>
          <a:blip r:embed="rId1"/>
          <a:stretch/>
        </p:blipFill>
        <p:spPr>
          <a:xfrm>
            <a:off x="1761120" y="2808000"/>
            <a:ext cx="5621040" cy="3698280"/>
          </a:xfrm>
          <a:prstGeom prst="rect">
            <a:avLst/>
          </a:prstGeom>
          <a:ln>
            <a:noFill/>
          </a:ln>
        </p:spPr>
      </p:pic>
      <p:pic>
        <p:nvPicPr>
          <p:cNvPr id="194" name="Shape 294" descr=""/>
          <p:cNvPicPr/>
          <p:nvPr/>
        </p:nvPicPr>
        <p:blipFill>
          <a:blip r:embed="rId2"/>
          <a:stretch/>
        </p:blipFill>
        <p:spPr>
          <a:xfrm rot="5400000">
            <a:off x="4852080" y="3493440"/>
            <a:ext cx="1317240" cy="1007280"/>
          </a:xfrm>
          <a:prstGeom prst="rect">
            <a:avLst/>
          </a:prstGeom>
          <a:ln>
            <a:noFill/>
          </a:ln>
        </p:spPr>
      </p:pic>
      <p:pic>
        <p:nvPicPr>
          <p:cNvPr id="195" name="Shape 295" descr=""/>
          <p:cNvPicPr/>
          <p:nvPr/>
        </p:nvPicPr>
        <p:blipFill>
          <a:blip r:embed="rId3"/>
          <a:stretch/>
        </p:blipFill>
        <p:spPr>
          <a:xfrm>
            <a:off x="3470040" y="3307680"/>
            <a:ext cx="1295280" cy="374040"/>
          </a:xfrm>
          <a:prstGeom prst="rect">
            <a:avLst/>
          </a:prstGeom>
          <a:ln>
            <a:noFill/>
          </a:ln>
        </p:spPr>
      </p:pic>
      <p:pic>
        <p:nvPicPr>
          <p:cNvPr id="196" name="Shape 296" descr=""/>
          <p:cNvPicPr/>
          <p:nvPr/>
        </p:nvPicPr>
        <p:blipFill>
          <a:blip r:embed="rId4"/>
          <a:stretch/>
        </p:blipFill>
        <p:spPr>
          <a:xfrm>
            <a:off x="3459960" y="4299840"/>
            <a:ext cx="1321920" cy="363240"/>
          </a:xfrm>
          <a:prstGeom prst="rect">
            <a:avLst/>
          </a:prstGeom>
          <a:ln>
            <a:noFill/>
          </a:ln>
        </p:spPr>
      </p:pic>
      <p:pic>
        <p:nvPicPr>
          <p:cNvPr id="197" name="Shape 297" descr=""/>
          <p:cNvPicPr/>
          <p:nvPr/>
        </p:nvPicPr>
        <p:blipFill>
          <a:blip r:embed="rId5"/>
          <a:stretch/>
        </p:blipFill>
        <p:spPr>
          <a:xfrm rot="5400000">
            <a:off x="2432160" y="3851280"/>
            <a:ext cx="1223280" cy="248400"/>
          </a:xfrm>
          <a:prstGeom prst="rect">
            <a:avLst/>
          </a:prstGeom>
          <a:ln>
            <a:noFill/>
          </a:ln>
        </p:spPr>
      </p:pic>
      <p:pic>
        <p:nvPicPr>
          <p:cNvPr id="198" name="Shape 298" descr=""/>
          <p:cNvPicPr/>
          <p:nvPr/>
        </p:nvPicPr>
        <p:blipFill>
          <a:blip r:embed="rId6"/>
          <a:stretch/>
        </p:blipFill>
        <p:spPr>
          <a:xfrm>
            <a:off x="2918880" y="3355560"/>
            <a:ext cx="791280" cy="271440"/>
          </a:xfrm>
          <a:prstGeom prst="rect">
            <a:avLst/>
          </a:prstGeom>
          <a:ln>
            <a:noFill/>
          </a:ln>
        </p:spPr>
      </p:pic>
      <p:pic>
        <p:nvPicPr>
          <p:cNvPr id="199" name="Shape 299" descr=""/>
          <p:cNvPicPr/>
          <p:nvPr/>
        </p:nvPicPr>
        <p:blipFill>
          <a:blip r:embed="rId7"/>
          <a:stretch/>
        </p:blipFill>
        <p:spPr>
          <a:xfrm>
            <a:off x="2918880" y="4327560"/>
            <a:ext cx="791280" cy="271440"/>
          </a:xfrm>
          <a:prstGeom prst="rect">
            <a:avLst/>
          </a:prstGeom>
          <a:ln>
            <a:noFill/>
          </a:ln>
        </p:spPr>
      </p:pic>
      <p:pic>
        <p:nvPicPr>
          <p:cNvPr id="200" name="Shape 300" descr=""/>
          <p:cNvPicPr/>
          <p:nvPr/>
        </p:nvPicPr>
        <p:blipFill>
          <a:blip r:embed="rId8"/>
          <a:stretch/>
        </p:blipFill>
        <p:spPr>
          <a:xfrm>
            <a:off x="4502880" y="4327560"/>
            <a:ext cx="791280" cy="271440"/>
          </a:xfrm>
          <a:prstGeom prst="rect">
            <a:avLst/>
          </a:prstGeom>
          <a:ln>
            <a:noFill/>
          </a:ln>
        </p:spPr>
      </p:pic>
      <p:pic>
        <p:nvPicPr>
          <p:cNvPr id="201" name="Shape 301" descr=""/>
          <p:cNvPicPr/>
          <p:nvPr/>
        </p:nvPicPr>
        <p:blipFill>
          <a:blip r:embed="rId9"/>
          <a:stretch/>
        </p:blipFill>
        <p:spPr>
          <a:xfrm>
            <a:off x="4502880" y="3319560"/>
            <a:ext cx="791280" cy="27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Diferença de Potencial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Entendimento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Peguem uma bolinha e deixe-a no chão reto, o que aconteceu?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8155D69-08B6-4DAB-A6E4-DAF163B14F84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" name="Shape 309" descr=""/>
          <p:cNvPicPr/>
          <p:nvPr/>
        </p:nvPicPr>
        <p:blipFill>
          <a:blip r:embed="rId1"/>
          <a:stretch/>
        </p:blipFill>
        <p:spPr>
          <a:xfrm>
            <a:off x="1820880" y="2700000"/>
            <a:ext cx="3773160" cy="3967200"/>
          </a:xfrm>
          <a:prstGeom prst="rect">
            <a:avLst/>
          </a:prstGeom>
          <a:ln>
            <a:noFill/>
          </a:ln>
        </p:spPr>
      </p:pic>
      <p:sp>
        <p:nvSpPr>
          <p:cNvPr id="206" name="CustomShape 4"/>
          <p:cNvSpPr/>
          <p:nvPr/>
        </p:nvSpPr>
        <p:spPr>
          <a:xfrm>
            <a:off x="5607720" y="4383360"/>
            <a:ext cx="171360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 que era para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acontecer?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Diferença de Potencial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Entendimento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Agora, levante-a até a altura do ombro e, então, largue-a. O que aconteceu?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522315B-0223-4C8E-A3AB-36949AB94258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Shape 318" descr=""/>
          <p:cNvPicPr/>
          <p:nvPr/>
        </p:nvPicPr>
        <p:blipFill>
          <a:blip r:embed="rId1"/>
          <a:stretch/>
        </p:blipFill>
        <p:spPr>
          <a:xfrm>
            <a:off x="3854520" y="2718000"/>
            <a:ext cx="2587680" cy="3580200"/>
          </a:xfrm>
          <a:prstGeom prst="rect">
            <a:avLst/>
          </a:prstGeom>
          <a:ln>
            <a:noFill/>
          </a:ln>
        </p:spPr>
      </p:pic>
      <p:sp>
        <p:nvSpPr>
          <p:cNvPr id="211" name="CustomShape 4"/>
          <p:cNvSpPr/>
          <p:nvPr/>
        </p:nvSpPr>
        <p:spPr>
          <a:xfrm>
            <a:off x="6516000" y="4335840"/>
            <a:ext cx="21693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Levantaram assim?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Diferença de Potencial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Conceito Básico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714240" y="1600200"/>
            <a:ext cx="797004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Na elétrica, isso aconteceu pela </a:t>
            </a:r>
            <a:r>
              <a:rPr b="1" i="1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diferença de potencial</a:t>
            </a: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1" i="1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DDP</a:t>
            </a: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 DDP, é a diferença de “energia” entre os pontos inicial e final do circuito. Esta diferença causa a organização para que haja corrente elétrica.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0E9EA68-E2B6-487E-8E22-0D7055809A48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Diferença de Potencial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Conceito Básico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 DDP também é chamada de </a:t>
            </a:r>
            <a:r>
              <a:rPr b="1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tensão elétrica</a:t>
            </a: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3E24E36-9557-4673-9540-636B62EB04E4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Shape 334" descr=""/>
          <p:cNvPicPr/>
          <p:nvPr/>
        </p:nvPicPr>
        <p:blipFill>
          <a:blip r:embed="rId1"/>
          <a:stretch/>
        </p:blipFill>
        <p:spPr>
          <a:xfrm>
            <a:off x="1991160" y="2880000"/>
            <a:ext cx="3018240" cy="3742920"/>
          </a:xfrm>
          <a:prstGeom prst="rect">
            <a:avLst/>
          </a:prstGeom>
          <a:ln>
            <a:noFill/>
          </a:ln>
        </p:spPr>
      </p:pic>
      <p:sp>
        <p:nvSpPr>
          <p:cNvPr id="219" name="CustomShape 4"/>
          <p:cNvSpPr/>
          <p:nvPr/>
        </p:nvSpPr>
        <p:spPr>
          <a:xfrm>
            <a:off x="5015520" y="4579200"/>
            <a:ext cx="21358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Vou até anotar isso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Diferença de Potencial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2 – Aspecto Geral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 que vocês vão construir vai ficar assim...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024E226-CB1D-4774-A2F7-D1295E16CFFF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Shape 343" descr=""/>
          <p:cNvPicPr/>
          <p:nvPr/>
        </p:nvPicPr>
        <p:blipFill>
          <a:blip r:embed="rId1"/>
          <a:stretch/>
        </p:blipFill>
        <p:spPr>
          <a:xfrm>
            <a:off x="936000" y="3175200"/>
            <a:ext cx="3599280" cy="2368080"/>
          </a:xfrm>
          <a:prstGeom prst="rect">
            <a:avLst/>
          </a:prstGeom>
          <a:ln>
            <a:noFill/>
          </a:ln>
        </p:spPr>
      </p:pic>
      <p:pic>
        <p:nvPicPr>
          <p:cNvPr id="224" name="Shape 344" descr=""/>
          <p:cNvPicPr/>
          <p:nvPr/>
        </p:nvPicPr>
        <p:blipFill>
          <a:blip r:embed="rId2"/>
          <a:stretch/>
        </p:blipFill>
        <p:spPr>
          <a:xfrm rot="5400000">
            <a:off x="1541160" y="3617640"/>
            <a:ext cx="843120" cy="644760"/>
          </a:xfrm>
          <a:prstGeom prst="rect">
            <a:avLst/>
          </a:prstGeom>
          <a:ln>
            <a:noFill/>
          </a:ln>
        </p:spPr>
      </p:pic>
      <p:pic>
        <p:nvPicPr>
          <p:cNvPr id="225" name="Shape 345" descr=""/>
          <p:cNvPicPr/>
          <p:nvPr/>
        </p:nvPicPr>
        <p:blipFill>
          <a:blip r:embed="rId3"/>
          <a:stretch/>
        </p:blipFill>
        <p:spPr>
          <a:xfrm rot="16200000">
            <a:off x="1029960" y="3820320"/>
            <a:ext cx="770760" cy="222840"/>
          </a:xfrm>
          <a:prstGeom prst="rect">
            <a:avLst/>
          </a:prstGeom>
          <a:ln>
            <a:noFill/>
          </a:ln>
        </p:spPr>
      </p:pic>
      <p:pic>
        <p:nvPicPr>
          <p:cNvPr id="226" name="Shape 346" descr=""/>
          <p:cNvPicPr/>
          <p:nvPr/>
        </p:nvPicPr>
        <p:blipFill>
          <a:blip r:embed="rId4"/>
          <a:stretch/>
        </p:blipFill>
        <p:spPr>
          <a:xfrm>
            <a:off x="1308240" y="3519000"/>
            <a:ext cx="552960" cy="189000"/>
          </a:xfrm>
          <a:prstGeom prst="rect">
            <a:avLst/>
          </a:prstGeom>
          <a:ln>
            <a:noFill/>
          </a:ln>
        </p:spPr>
      </p:pic>
      <p:pic>
        <p:nvPicPr>
          <p:cNvPr id="227" name="Shape 347" descr=""/>
          <p:cNvPicPr/>
          <p:nvPr/>
        </p:nvPicPr>
        <p:blipFill>
          <a:blip r:embed="rId5"/>
          <a:stretch/>
        </p:blipFill>
        <p:spPr>
          <a:xfrm>
            <a:off x="1308240" y="4164840"/>
            <a:ext cx="552960" cy="189360"/>
          </a:xfrm>
          <a:prstGeom prst="rect">
            <a:avLst/>
          </a:prstGeom>
          <a:ln>
            <a:noFill/>
          </a:ln>
        </p:spPr>
      </p:pic>
      <p:sp>
        <p:nvSpPr>
          <p:cNvPr id="228" name="CustomShape 4"/>
          <p:cNvSpPr/>
          <p:nvPr/>
        </p:nvSpPr>
        <p:spPr>
          <a:xfrm>
            <a:off x="2398680" y="5616000"/>
            <a:ext cx="673920" cy="26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Parte 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9" name="Shape 349" descr=""/>
          <p:cNvPicPr/>
          <p:nvPr/>
        </p:nvPicPr>
        <p:blipFill>
          <a:blip r:embed="rId6"/>
          <a:stretch/>
        </p:blipFill>
        <p:spPr>
          <a:xfrm>
            <a:off x="5113440" y="3176280"/>
            <a:ext cx="3597840" cy="2367000"/>
          </a:xfrm>
          <a:prstGeom prst="rect">
            <a:avLst/>
          </a:prstGeom>
          <a:ln>
            <a:noFill/>
          </a:ln>
        </p:spPr>
      </p:pic>
      <p:pic>
        <p:nvPicPr>
          <p:cNvPr id="230" name="Shape 350" descr=""/>
          <p:cNvPicPr/>
          <p:nvPr/>
        </p:nvPicPr>
        <p:blipFill>
          <a:blip r:embed="rId7"/>
          <a:stretch/>
        </p:blipFill>
        <p:spPr>
          <a:xfrm rot="16200000">
            <a:off x="5207400" y="3821040"/>
            <a:ext cx="770400" cy="222480"/>
          </a:xfrm>
          <a:prstGeom prst="rect">
            <a:avLst/>
          </a:prstGeom>
          <a:ln>
            <a:noFill/>
          </a:ln>
        </p:spPr>
      </p:pic>
      <p:pic>
        <p:nvPicPr>
          <p:cNvPr id="231" name="Shape 351" descr=""/>
          <p:cNvPicPr/>
          <p:nvPr/>
        </p:nvPicPr>
        <p:blipFill>
          <a:blip r:embed="rId8"/>
          <a:stretch/>
        </p:blipFill>
        <p:spPr>
          <a:xfrm>
            <a:off x="6065640" y="3637080"/>
            <a:ext cx="201240" cy="524520"/>
          </a:xfrm>
          <a:prstGeom prst="rect">
            <a:avLst/>
          </a:prstGeom>
          <a:ln>
            <a:noFill/>
          </a:ln>
        </p:spPr>
      </p:pic>
      <p:pic>
        <p:nvPicPr>
          <p:cNvPr id="232" name="Shape 352" descr=""/>
          <p:cNvPicPr/>
          <p:nvPr/>
        </p:nvPicPr>
        <p:blipFill>
          <a:blip r:embed="rId9"/>
          <a:stretch/>
        </p:blipFill>
        <p:spPr>
          <a:xfrm rot="21213000">
            <a:off x="5517360" y="4119480"/>
            <a:ext cx="765000" cy="161640"/>
          </a:xfrm>
          <a:prstGeom prst="rect">
            <a:avLst/>
          </a:prstGeom>
          <a:ln>
            <a:noFill/>
          </a:ln>
        </p:spPr>
      </p:pic>
      <p:pic>
        <p:nvPicPr>
          <p:cNvPr id="233" name="Shape 353" descr=""/>
          <p:cNvPicPr/>
          <p:nvPr/>
        </p:nvPicPr>
        <p:blipFill>
          <a:blip r:embed="rId10"/>
          <a:stretch/>
        </p:blipFill>
        <p:spPr>
          <a:xfrm rot="11136000">
            <a:off x="5500440" y="3564000"/>
            <a:ext cx="736920" cy="152280"/>
          </a:xfrm>
          <a:prstGeom prst="rect">
            <a:avLst/>
          </a:prstGeom>
          <a:ln>
            <a:noFill/>
          </a:ln>
        </p:spPr>
      </p:pic>
      <p:sp>
        <p:nvSpPr>
          <p:cNvPr id="234" name="CustomShape 5"/>
          <p:cNvSpPr/>
          <p:nvPr/>
        </p:nvSpPr>
        <p:spPr>
          <a:xfrm>
            <a:off x="6575400" y="5616360"/>
            <a:ext cx="673920" cy="26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Parte 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Sumário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960040B-699E-4027-ACB8-71466FD4D832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662400" y="1579320"/>
            <a:ext cx="4014360" cy="482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l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Nos conhecendo um pouco...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l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Super-Heróis;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l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Corrente Elétrica;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l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Diferença de Potencial;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l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Condutividade;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l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Associações.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Diferença de Potencial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2 – Material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Vá até a maleta e separe os seguintes materiais: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 Conectores de 2;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 Fios;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Lâmpada L1;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Bateria B1;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Pilha.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F5206CC-9ED0-4309-8925-F4E9095F94C6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Diferença de Potencial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2 – Material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Vá até a maleta e separe os seguintes materiais: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CF79EEE-6839-4DFC-9EEC-F0A1C91D1A74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1" name="Shape 369" descr=""/>
          <p:cNvPicPr/>
          <p:nvPr/>
        </p:nvPicPr>
        <p:blipFill>
          <a:blip r:embed="rId1"/>
          <a:stretch/>
        </p:blipFill>
        <p:spPr>
          <a:xfrm>
            <a:off x="1584000" y="2880000"/>
            <a:ext cx="1675800" cy="575280"/>
          </a:xfrm>
          <a:prstGeom prst="rect">
            <a:avLst/>
          </a:prstGeom>
          <a:ln>
            <a:noFill/>
          </a:ln>
        </p:spPr>
      </p:pic>
      <p:sp>
        <p:nvSpPr>
          <p:cNvPr id="242" name="CustomShape 4"/>
          <p:cNvSpPr/>
          <p:nvPr/>
        </p:nvSpPr>
        <p:spPr>
          <a:xfrm>
            <a:off x="1080000" y="3014280"/>
            <a:ext cx="4878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Shape 371" descr=""/>
          <p:cNvPicPr/>
          <p:nvPr/>
        </p:nvPicPr>
        <p:blipFill>
          <a:blip r:embed="rId2"/>
          <a:stretch/>
        </p:blipFill>
        <p:spPr>
          <a:xfrm>
            <a:off x="1512000" y="3960000"/>
            <a:ext cx="3142440" cy="665640"/>
          </a:xfrm>
          <a:prstGeom prst="rect">
            <a:avLst/>
          </a:prstGeom>
          <a:ln>
            <a:noFill/>
          </a:ln>
        </p:spPr>
      </p:pic>
      <p:sp>
        <p:nvSpPr>
          <p:cNvPr id="244" name="CustomShape 5"/>
          <p:cNvSpPr/>
          <p:nvPr/>
        </p:nvSpPr>
        <p:spPr>
          <a:xfrm>
            <a:off x="1082160" y="4139280"/>
            <a:ext cx="4878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5" name="Shape 373" descr=""/>
          <p:cNvPicPr/>
          <p:nvPr/>
        </p:nvPicPr>
        <p:blipFill>
          <a:blip r:embed="rId3"/>
          <a:stretch/>
        </p:blipFill>
        <p:spPr>
          <a:xfrm>
            <a:off x="5256000" y="2844000"/>
            <a:ext cx="3170880" cy="655920"/>
          </a:xfrm>
          <a:prstGeom prst="rect">
            <a:avLst/>
          </a:prstGeom>
          <a:ln>
            <a:noFill/>
          </a:ln>
        </p:spPr>
      </p:pic>
      <p:sp>
        <p:nvSpPr>
          <p:cNvPr id="246" name="CustomShape 6"/>
          <p:cNvSpPr/>
          <p:nvPr/>
        </p:nvSpPr>
        <p:spPr>
          <a:xfrm>
            <a:off x="4767480" y="3018600"/>
            <a:ext cx="4878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7" name="Shape 375" descr=""/>
          <p:cNvPicPr/>
          <p:nvPr/>
        </p:nvPicPr>
        <p:blipFill>
          <a:blip r:embed="rId4"/>
          <a:stretch/>
        </p:blipFill>
        <p:spPr>
          <a:xfrm>
            <a:off x="5888520" y="3600000"/>
            <a:ext cx="1904040" cy="1456200"/>
          </a:xfrm>
          <a:prstGeom prst="rect">
            <a:avLst/>
          </a:prstGeom>
          <a:ln>
            <a:noFill/>
          </a:ln>
        </p:spPr>
      </p:pic>
      <p:sp>
        <p:nvSpPr>
          <p:cNvPr id="248" name="CustomShape 7"/>
          <p:cNvSpPr/>
          <p:nvPr/>
        </p:nvSpPr>
        <p:spPr>
          <a:xfrm>
            <a:off x="5472000" y="4174560"/>
            <a:ext cx="4878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8"/>
          <p:cNvSpPr/>
          <p:nvPr/>
        </p:nvSpPr>
        <p:spPr>
          <a:xfrm>
            <a:off x="1152000" y="5503680"/>
            <a:ext cx="4878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Shape 378" descr=""/>
          <p:cNvPicPr/>
          <p:nvPr/>
        </p:nvPicPr>
        <p:blipFill>
          <a:blip r:embed="rId5"/>
          <a:stretch/>
        </p:blipFill>
        <p:spPr>
          <a:xfrm rot="16200000">
            <a:off x="2311560" y="4426560"/>
            <a:ext cx="946080" cy="2462400"/>
          </a:xfrm>
          <a:prstGeom prst="rect">
            <a:avLst/>
          </a:prstGeom>
          <a:ln>
            <a:noFill/>
          </a:ln>
        </p:spPr>
      </p:pic>
      <p:pic>
        <p:nvPicPr>
          <p:cNvPr id="251" name="Shape 379" descr=""/>
          <p:cNvPicPr/>
          <p:nvPr/>
        </p:nvPicPr>
        <p:blipFill>
          <a:blip r:embed="rId6"/>
          <a:stretch/>
        </p:blipFill>
        <p:spPr>
          <a:xfrm>
            <a:off x="5317920" y="5295240"/>
            <a:ext cx="2601360" cy="752040"/>
          </a:xfrm>
          <a:prstGeom prst="rect">
            <a:avLst/>
          </a:prstGeom>
          <a:ln>
            <a:noFill/>
          </a:ln>
        </p:spPr>
      </p:pic>
      <p:sp>
        <p:nvSpPr>
          <p:cNvPr id="252" name="CustomShape 9"/>
          <p:cNvSpPr/>
          <p:nvPr/>
        </p:nvSpPr>
        <p:spPr>
          <a:xfrm>
            <a:off x="4896000" y="5517720"/>
            <a:ext cx="4878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Diferença de Potencial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2 – Construção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Coloque a lâmpada e a bateria como indicado abaixo.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A1C3056-9773-4F92-B490-E087B1D42A64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6" name="Shape 388" descr=""/>
          <p:cNvPicPr/>
          <p:nvPr/>
        </p:nvPicPr>
        <p:blipFill>
          <a:blip r:embed="rId1"/>
          <a:stretch/>
        </p:blipFill>
        <p:spPr>
          <a:xfrm>
            <a:off x="1761120" y="2808360"/>
            <a:ext cx="5621040" cy="3698280"/>
          </a:xfrm>
          <a:prstGeom prst="rect">
            <a:avLst/>
          </a:prstGeom>
          <a:ln>
            <a:noFill/>
          </a:ln>
        </p:spPr>
      </p:pic>
      <p:pic>
        <p:nvPicPr>
          <p:cNvPr id="257" name="Shape 389" descr=""/>
          <p:cNvPicPr/>
          <p:nvPr/>
        </p:nvPicPr>
        <p:blipFill>
          <a:blip r:embed="rId2"/>
          <a:stretch/>
        </p:blipFill>
        <p:spPr>
          <a:xfrm rot="5400000">
            <a:off x="2705760" y="3499560"/>
            <a:ext cx="1317240" cy="1007280"/>
          </a:xfrm>
          <a:prstGeom prst="rect">
            <a:avLst/>
          </a:prstGeom>
          <a:ln>
            <a:noFill/>
          </a:ln>
        </p:spPr>
      </p:pic>
      <p:pic>
        <p:nvPicPr>
          <p:cNvPr id="258" name="Shape 390" descr=""/>
          <p:cNvPicPr/>
          <p:nvPr/>
        </p:nvPicPr>
        <p:blipFill>
          <a:blip r:embed="rId3"/>
          <a:stretch/>
        </p:blipFill>
        <p:spPr>
          <a:xfrm rot="16200000">
            <a:off x="1907280" y="3814920"/>
            <a:ext cx="1204200" cy="34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Diferença de Potencial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2 – Construção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Agora, ponha os conectores, como demonstrado abaixo, e veja o que acontece...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CEEDAE0-51B0-4193-A9C8-06FAB8700234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2" name="Shape 398" descr=""/>
          <p:cNvPicPr/>
          <p:nvPr/>
        </p:nvPicPr>
        <p:blipFill>
          <a:blip r:embed="rId1"/>
          <a:stretch/>
        </p:blipFill>
        <p:spPr>
          <a:xfrm>
            <a:off x="1866240" y="2952000"/>
            <a:ext cx="5621040" cy="3698280"/>
          </a:xfrm>
          <a:prstGeom prst="rect">
            <a:avLst/>
          </a:prstGeom>
          <a:ln>
            <a:noFill/>
          </a:ln>
        </p:spPr>
      </p:pic>
      <p:pic>
        <p:nvPicPr>
          <p:cNvPr id="263" name="Shape 399" descr=""/>
          <p:cNvPicPr/>
          <p:nvPr/>
        </p:nvPicPr>
        <p:blipFill>
          <a:blip r:embed="rId2"/>
          <a:stretch/>
        </p:blipFill>
        <p:spPr>
          <a:xfrm rot="5400000">
            <a:off x="2810880" y="3643560"/>
            <a:ext cx="1317240" cy="1007280"/>
          </a:xfrm>
          <a:prstGeom prst="rect">
            <a:avLst/>
          </a:prstGeom>
          <a:ln>
            <a:noFill/>
          </a:ln>
        </p:spPr>
      </p:pic>
      <p:pic>
        <p:nvPicPr>
          <p:cNvPr id="264" name="Shape 400" descr=""/>
          <p:cNvPicPr/>
          <p:nvPr/>
        </p:nvPicPr>
        <p:blipFill>
          <a:blip r:embed="rId3"/>
          <a:stretch/>
        </p:blipFill>
        <p:spPr>
          <a:xfrm rot="16200000">
            <a:off x="2012760" y="3958560"/>
            <a:ext cx="1204200" cy="347760"/>
          </a:xfrm>
          <a:prstGeom prst="rect">
            <a:avLst/>
          </a:prstGeom>
          <a:ln>
            <a:noFill/>
          </a:ln>
        </p:spPr>
      </p:pic>
      <p:pic>
        <p:nvPicPr>
          <p:cNvPr id="265" name="Shape 401" descr=""/>
          <p:cNvPicPr/>
          <p:nvPr/>
        </p:nvPicPr>
        <p:blipFill>
          <a:blip r:embed="rId4"/>
          <a:stretch/>
        </p:blipFill>
        <p:spPr>
          <a:xfrm>
            <a:off x="2448000" y="3488760"/>
            <a:ext cx="863280" cy="296280"/>
          </a:xfrm>
          <a:prstGeom prst="rect">
            <a:avLst/>
          </a:prstGeom>
          <a:ln>
            <a:noFill/>
          </a:ln>
        </p:spPr>
      </p:pic>
      <p:pic>
        <p:nvPicPr>
          <p:cNvPr id="266" name="Shape 402" descr=""/>
          <p:cNvPicPr/>
          <p:nvPr/>
        </p:nvPicPr>
        <p:blipFill>
          <a:blip r:embed="rId5"/>
          <a:stretch/>
        </p:blipFill>
        <p:spPr>
          <a:xfrm>
            <a:off x="2448000" y="4497120"/>
            <a:ext cx="863280" cy="29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Diferença de Potencial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2 – Construção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Agora, troque a bateria B1 pelos fios e pela pilha, como demonstrado abaixo, e veja o que acontece.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15ACBB9-4A49-4189-A790-6BC0E9106B25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0" name="Shape 410" descr=""/>
          <p:cNvPicPr/>
          <p:nvPr/>
        </p:nvPicPr>
        <p:blipFill>
          <a:blip r:embed="rId1"/>
          <a:stretch/>
        </p:blipFill>
        <p:spPr>
          <a:xfrm>
            <a:off x="1760760" y="2988360"/>
            <a:ext cx="5621040" cy="3698280"/>
          </a:xfrm>
          <a:prstGeom prst="rect">
            <a:avLst/>
          </a:prstGeom>
          <a:ln>
            <a:noFill/>
          </a:ln>
        </p:spPr>
      </p:pic>
      <p:pic>
        <p:nvPicPr>
          <p:cNvPr id="271" name="Shape 411" descr=""/>
          <p:cNvPicPr/>
          <p:nvPr/>
        </p:nvPicPr>
        <p:blipFill>
          <a:blip r:embed="rId2"/>
          <a:stretch/>
        </p:blipFill>
        <p:spPr>
          <a:xfrm rot="16200000">
            <a:off x="1906920" y="3994920"/>
            <a:ext cx="1204200" cy="347760"/>
          </a:xfrm>
          <a:prstGeom prst="rect">
            <a:avLst/>
          </a:prstGeom>
          <a:ln>
            <a:noFill/>
          </a:ln>
        </p:spPr>
      </p:pic>
      <p:pic>
        <p:nvPicPr>
          <p:cNvPr id="272" name="Shape 412" descr=""/>
          <p:cNvPicPr/>
          <p:nvPr/>
        </p:nvPicPr>
        <p:blipFill>
          <a:blip r:embed="rId3"/>
          <a:stretch/>
        </p:blipFill>
        <p:spPr>
          <a:xfrm>
            <a:off x="3248640" y="3708000"/>
            <a:ext cx="314640" cy="819720"/>
          </a:xfrm>
          <a:prstGeom prst="rect">
            <a:avLst/>
          </a:prstGeom>
          <a:ln>
            <a:noFill/>
          </a:ln>
        </p:spPr>
      </p:pic>
      <p:pic>
        <p:nvPicPr>
          <p:cNvPr id="273" name="Shape 413" descr=""/>
          <p:cNvPicPr/>
          <p:nvPr/>
        </p:nvPicPr>
        <p:blipFill>
          <a:blip r:embed="rId4"/>
          <a:stretch/>
        </p:blipFill>
        <p:spPr>
          <a:xfrm rot="21212400">
            <a:off x="2392560" y="4460760"/>
            <a:ext cx="1195920" cy="252720"/>
          </a:xfrm>
          <a:prstGeom prst="rect">
            <a:avLst/>
          </a:prstGeom>
          <a:ln>
            <a:noFill/>
          </a:ln>
        </p:spPr>
      </p:pic>
      <p:pic>
        <p:nvPicPr>
          <p:cNvPr id="274" name="Shape 414" descr=""/>
          <p:cNvPicPr/>
          <p:nvPr/>
        </p:nvPicPr>
        <p:blipFill>
          <a:blip r:embed="rId5"/>
          <a:stretch/>
        </p:blipFill>
        <p:spPr>
          <a:xfrm rot="11135400">
            <a:off x="2365920" y="3593160"/>
            <a:ext cx="1151280" cy="23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Condutividade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Entendimento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Já tentaram encher uma vasilha com água? E sair andando com ela? Vocês conseguem, né?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 com uma peneira? Não conseguem nem encher... Quanto mais andar com água nela.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63AC1BE-91D6-48A5-BDD2-C05D1EC1577B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8" name="Shape 422" descr=""/>
          <p:cNvPicPr/>
          <p:nvPr/>
        </p:nvPicPr>
        <p:blipFill>
          <a:blip r:embed="rId1"/>
          <a:stretch/>
        </p:blipFill>
        <p:spPr>
          <a:xfrm>
            <a:off x="3888000" y="4019400"/>
            <a:ext cx="2518200" cy="264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Condutividade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Conceito Básico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Na elétrica, podemos chamar isso de </a:t>
            </a:r>
            <a:r>
              <a:rPr b="1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condutividade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Condutividade é a capacidade que um material tem de conduzir a “energia” do circuito.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DA2101E-B8B7-44B8-B008-26D7DBD2E810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2" name="Shape 430" descr=""/>
          <p:cNvPicPr/>
          <p:nvPr/>
        </p:nvPicPr>
        <p:blipFill>
          <a:blip r:embed="rId1"/>
          <a:stretch/>
        </p:blipFill>
        <p:spPr>
          <a:xfrm>
            <a:off x="3888000" y="4019400"/>
            <a:ext cx="2518200" cy="264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Condutividade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3 – Aspecto Geral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 que vocês vão construir vai ficar assim...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2142996-0288-4338-B1AA-5C571096B39E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6" name="Shape 438" descr=""/>
          <p:cNvPicPr/>
          <p:nvPr/>
        </p:nvPicPr>
        <p:blipFill>
          <a:blip r:embed="rId1"/>
          <a:stretch/>
        </p:blipFill>
        <p:spPr>
          <a:xfrm>
            <a:off x="1761120" y="2808720"/>
            <a:ext cx="5621040" cy="3698280"/>
          </a:xfrm>
          <a:prstGeom prst="rect">
            <a:avLst/>
          </a:prstGeom>
          <a:ln>
            <a:noFill/>
          </a:ln>
        </p:spPr>
      </p:pic>
      <p:pic>
        <p:nvPicPr>
          <p:cNvPr id="287" name="Shape 439" descr=""/>
          <p:cNvPicPr/>
          <p:nvPr/>
        </p:nvPicPr>
        <p:blipFill>
          <a:blip r:embed="rId2"/>
          <a:stretch/>
        </p:blipFill>
        <p:spPr>
          <a:xfrm rot="5400000">
            <a:off x="4839840" y="3488040"/>
            <a:ext cx="1350360" cy="1032840"/>
          </a:xfrm>
          <a:prstGeom prst="rect">
            <a:avLst/>
          </a:prstGeom>
          <a:ln>
            <a:noFill/>
          </a:ln>
        </p:spPr>
      </p:pic>
      <p:pic>
        <p:nvPicPr>
          <p:cNvPr id="288" name="Shape 440" descr=""/>
          <p:cNvPicPr/>
          <p:nvPr/>
        </p:nvPicPr>
        <p:blipFill>
          <a:blip r:embed="rId3"/>
          <a:stretch/>
        </p:blipFill>
        <p:spPr>
          <a:xfrm>
            <a:off x="3450600" y="4299120"/>
            <a:ext cx="1337040" cy="367560"/>
          </a:xfrm>
          <a:prstGeom prst="rect">
            <a:avLst/>
          </a:prstGeom>
          <a:ln>
            <a:noFill/>
          </a:ln>
        </p:spPr>
      </p:pic>
      <p:pic>
        <p:nvPicPr>
          <p:cNvPr id="289" name="Shape 441" descr=""/>
          <p:cNvPicPr/>
          <p:nvPr/>
        </p:nvPicPr>
        <p:blipFill>
          <a:blip r:embed="rId4"/>
          <a:stretch/>
        </p:blipFill>
        <p:spPr>
          <a:xfrm rot="16200000">
            <a:off x="2954160" y="3815280"/>
            <a:ext cx="1249920" cy="361080"/>
          </a:xfrm>
          <a:prstGeom prst="rect">
            <a:avLst/>
          </a:prstGeom>
          <a:ln>
            <a:noFill/>
          </a:ln>
        </p:spPr>
      </p:pic>
      <p:pic>
        <p:nvPicPr>
          <p:cNvPr id="290" name="Shape 442" descr=""/>
          <p:cNvPicPr/>
          <p:nvPr/>
        </p:nvPicPr>
        <p:blipFill>
          <a:blip r:embed="rId5"/>
          <a:stretch/>
        </p:blipFill>
        <p:spPr>
          <a:xfrm>
            <a:off x="4536360" y="4336200"/>
            <a:ext cx="791280" cy="271440"/>
          </a:xfrm>
          <a:prstGeom prst="rect">
            <a:avLst/>
          </a:prstGeom>
          <a:ln>
            <a:noFill/>
          </a:ln>
        </p:spPr>
      </p:pic>
      <p:pic>
        <p:nvPicPr>
          <p:cNvPr id="291" name="Shape 443" descr=""/>
          <p:cNvPicPr/>
          <p:nvPr/>
        </p:nvPicPr>
        <p:blipFill>
          <a:blip r:embed="rId6"/>
          <a:stretch/>
        </p:blipFill>
        <p:spPr>
          <a:xfrm>
            <a:off x="4536360" y="3328200"/>
            <a:ext cx="791280" cy="271440"/>
          </a:xfrm>
          <a:prstGeom prst="rect">
            <a:avLst/>
          </a:prstGeom>
          <a:ln>
            <a:noFill/>
          </a:ln>
        </p:spPr>
      </p:pic>
      <p:pic>
        <p:nvPicPr>
          <p:cNvPr id="292" name="Shape 444" descr=""/>
          <p:cNvPicPr/>
          <p:nvPr/>
        </p:nvPicPr>
        <p:blipFill>
          <a:blip r:embed="rId7"/>
          <a:stretch/>
        </p:blipFill>
        <p:spPr>
          <a:xfrm>
            <a:off x="3101760" y="3002760"/>
            <a:ext cx="281880" cy="236880"/>
          </a:xfrm>
          <a:prstGeom prst="rect">
            <a:avLst/>
          </a:prstGeom>
          <a:ln>
            <a:noFill/>
          </a:ln>
        </p:spPr>
      </p:pic>
      <p:sp>
        <p:nvSpPr>
          <p:cNvPr id="293" name="CustomShape 4"/>
          <p:cNvSpPr/>
          <p:nvPr/>
        </p:nvSpPr>
        <p:spPr>
          <a:xfrm>
            <a:off x="3384360" y="3121560"/>
            <a:ext cx="194760" cy="248400"/>
          </a:xfrm>
          <a:prstGeom prst="curvedConnector3">
            <a:avLst>
              <a:gd name="adj1" fmla="val 50000"/>
            </a:avLst>
          </a:prstGeom>
          <a:noFill/>
          <a:ln w="360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Condutividade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3 – Materiais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Vá até a maleta e separe os seguintes materiais: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 Conectores de 2;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Chave S1;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Lâmpada L1;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Bateria B1;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Clipe de papel;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Lápis;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Caneta;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 outros que estiver na sala.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EBA3E02-3D12-487C-90DD-A9258E97924D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Condutividade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3 – Materiais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Vá até a maleta e separe os seguintes materiais: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7677245-284B-4BE5-A29C-8594EF4A6EBC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0" name="Shape 460" descr=""/>
          <p:cNvPicPr/>
          <p:nvPr/>
        </p:nvPicPr>
        <p:blipFill>
          <a:blip r:embed="rId1"/>
          <a:stretch/>
        </p:blipFill>
        <p:spPr>
          <a:xfrm>
            <a:off x="1397160" y="2844000"/>
            <a:ext cx="1675440" cy="575280"/>
          </a:xfrm>
          <a:prstGeom prst="rect">
            <a:avLst/>
          </a:prstGeom>
          <a:ln>
            <a:noFill/>
          </a:ln>
        </p:spPr>
      </p:pic>
      <p:sp>
        <p:nvSpPr>
          <p:cNvPr id="301" name="CustomShape 4"/>
          <p:cNvSpPr/>
          <p:nvPr/>
        </p:nvSpPr>
        <p:spPr>
          <a:xfrm>
            <a:off x="951480" y="2978280"/>
            <a:ext cx="4878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2" name="Shape 462" descr=""/>
          <p:cNvPicPr/>
          <p:nvPr/>
        </p:nvPicPr>
        <p:blipFill>
          <a:blip r:embed="rId2"/>
          <a:stretch/>
        </p:blipFill>
        <p:spPr>
          <a:xfrm>
            <a:off x="5860440" y="2844000"/>
            <a:ext cx="2689200" cy="739440"/>
          </a:xfrm>
          <a:prstGeom prst="rect">
            <a:avLst/>
          </a:prstGeom>
          <a:ln>
            <a:noFill/>
          </a:ln>
        </p:spPr>
      </p:pic>
      <p:sp>
        <p:nvSpPr>
          <p:cNvPr id="303" name="CustomShape 5"/>
          <p:cNvSpPr/>
          <p:nvPr/>
        </p:nvSpPr>
        <p:spPr>
          <a:xfrm>
            <a:off x="5472000" y="3060360"/>
            <a:ext cx="4878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4" name="Shape 464" descr=""/>
          <p:cNvPicPr/>
          <p:nvPr/>
        </p:nvPicPr>
        <p:blipFill>
          <a:blip r:embed="rId3"/>
          <a:stretch/>
        </p:blipFill>
        <p:spPr>
          <a:xfrm>
            <a:off x="1361520" y="3816000"/>
            <a:ext cx="2663280" cy="769680"/>
          </a:xfrm>
          <a:prstGeom prst="rect">
            <a:avLst/>
          </a:prstGeom>
          <a:ln>
            <a:noFill/>
          </a:ln>
        </p:spPr>
      </p:pic>
      <p:sp>
        <p:nvSpPr>
          <p:cNvPr id="305" name="CustomShape 6"/>
          <p:cNvSpPr/>
          <p:nvPr/>
        </p:nvSpPr>
        <p:spPr>
          <a:xfrm>
            <a:off x="951480" y="4047480"/>
            <a:ext cx="4878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6" name="Shape 466" descr=""/>
          <p:cNvPicPr/>
          <p:nvPr/>
        </p:nvPicPr>
        <p:blipFill>
          <a:blip r:embed="rId4"/>
          <a:stretch/>
        </p:blipFill>
        <p:spPr>
          <a:xfrm>
            <a:off x="1396440" y="4879080"/>
            <a:ext cx="1904040" cy="1456200"/>
          </a:xfrm>
          <a:prstGeom prst="rect">
            <a:avLst/>
          </a:prstGeom>
          <a:ln>
            <a:noFill/>
          </a:ln>
        </p:spPr>
      </p:pic>
      <p:sp>
        <p:nvSpPr>
          <p:cNvPr id="307" name="CustomShape 7"/>
          <p:cNvSpPr/>
          <p:nvPr/>
        </p:nvSpPr>
        <p:spPr>
          <a:xfrm>
            <a:off x="951480" y="5453640"/>
            <a:ext cx="4878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8" name="Shape 468" descr=""/>
          <p:cNvPicPr/>
          <p:nvPr/>
        </p:nvPicPr>
        <p:blipFill>
          <a:blip r:embed="rId5"/>
          <a:stretch/>
        </p:blipFill>
        <p:spPr>
          <a:xfrm>
            <a:off x="5045400" y="3981960"/>
            <a:ext cx="3092040" cy="337320"/>
          </a:xfrm>
          <a:prstGeom prst="rect">
            <a:avLst/>
          </a:prstGeom>
          <a:ln>
            <a:noFill/>
          </a:ln>
        </p:spPr>
      </p:pic>
      <p:sp>
        <p:nvSpPr>
          <p:cNvPr id="309" name="CustomShape 8"/>
          <p:cNvSpPr/>
          <p:nvPr/>
        </p:nvSpPr>
        <p:spPr>
          <a:xfrm>
            <a:off x="4572000" y="3997080"/>
            <a:ext cx="4878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0" name="Shape 470" descr=""/>
          <p:cNvPicPr/>
          <p:nvPr/>
        </p:nvPicPr>
        <p:blipFill>
          <a:blip r:embed="rId6"/>
          <a:stretch/>
        </p:blipFill>
        <p:spPr>
          <a:xfrm>
            <a:off x="5041080" y="4646160"/>
            <a:ext cx="1579320" cy="789120"/>
          </a:xfrm>
          <a:prstGeom prst="rect">
            <a:avLst/>
          </a:prstGeom>
          <a:ln>
            <a:noFill/>
          </a:ln>
        </p:spPr>
      </p:pic>
      <p:sp>
        <p:nvSpPr>
          <p:cNvPr id="311" name="CustomShape 9"/>
          <p:cNvSpPr/>
          <p:nvPr/>
        </p:nvSpPr>
        <p:spPr>
          <a:xfrm>
            <a:off x="4572000" y="4887360"/>
            <a:ext cx="4878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10"/>
          <p:cNvSpPr/>
          <p:nvPr/>
        </p:nvSpPr>
        <p:spPr>
          <a:xfrm>
            <a:off x="5077080" y="5616000"/>
            <a:ext cx="1799280" cy="575280"/>
          </a:xfrm>
          <a:prstGeom prst="rect">
            <a:avLst/>
          </a:prstGeom>
          <a:solidFill>
            <a:srgbClr val="ffd32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/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COISAS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11"/>
          <p:cNvSpPr/>
          <p:nvPr/>
        </p:nvSpPr>
        <p:spPr>
          <a:xfrm>
            <a:off x="4572000" y="5750280"/>
            <a:ext cx="4878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?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4" name="Shape 474" descr=""/>
          <p:cNvPicPr/>
          <p:nvPr/>
        </p:nvPicPr>
        <p:blipFill>
          <a:blip r:embed="rId7"/>
          <a:stretch/>
        </p:blipFill>
        <p:spPr>
          <a:xfrm>
            <a:off x="4253400" y="2880000"/>
            <a:ext cx="641880" cy="539280"/>
          </a:xfrm>
          <a:prstGeom prst="rect">
            <a:avLst/>
          </a:prstGeom>
          <a:ln>
            <a:noFill/>
          </a:ln>
        </p:spPr>
      </p:pic>
      <p:sp>
        <p:nvSpPr>
          <p:cNvPr id="315" name="CustomShape 12"/>
          <p:cNvSpPr/>
          <p:nvPr/>
        </p:nvSpPr>
        <p:spPr>
          <a:xfrm>
            <a:off x="3888000" y="2996280"/>
            <a:ext cx="4878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Nos conhecendo um pouco...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Estamos curiosos em saber quem são os nossos novos amigos... Então, podem falar sobre vocês?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Tipo: Nome e idade; Série ou Ano; Gosto pela matemática...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2D27CC8-BFCE-4D3A-8F39-642A3B7AAEC3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Shape 180" descr=""/>
          <p:cNvPicPr/>
          <p:nvPr/>
        </p:nvPicPr>
        <p:blipFill>
          <a:blip r:embed="rId1"/>
          <a:stretch/>
        </p:blipFill>
        <p:spPr>
          <a:xfrm>
            <a:off x="1793520" y="3960000"/>
            <a:ext cx="3232440" cy="2423880"/>
          </a:xfrm>
          <a:prstGeom prst="rect">
            <a:avLst/>
          </a:prstGeom>
          <a:ln>
            <a:noFill/>
          </a:ln>
        </p:spPr>
      </p:pic>
      <p:sp>
        <p:nvSpPr>
          <p:cNvPr id="125" name="CustomShape 4"/>
          <p:cNvSpPr/>
          <p:nvPr/>
        </p:nvSpPr>
        <p:spPr>
          <a:xfrm>
            <a:off x="5138640" y="4999680"/>
            <a:ext cx="22104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Digam “Olá, Stuart!”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Condutividade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3 – Construção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Coloque os materiais como mostrado abaixo.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4456B39-2D99-418D-96F8-E5BDC0F504DE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9" name="Shape 483" descr=""/>
          <p:cNvPicPr/>
          <p:nvPr/>
        </p:nvPicPr>
        <p:blipFill>
          <a:blip r:embed="rId1"/>
          <a:stretch/>
        </p:blipFill>
        <p:spPr>
          <a:xfrm>
            <a:off x="1761120" y="2808360"/>
            <a:ext cx="5621040" cy="3698280"/>
          </a:xfrm>
          <a:prstGeom prst="rect">
            <a:avLst/>
          </a:prstGeom>
          <a:ln>
            <a:noFill/>
          </a:ln>
        </p:spPr>
      </p:pic>
      <p:pic>
        <p:nvPicPr>
          <p:cNvPr id="320" name="Shape 484" descr=""/>
          <p:cNvPicPr/>
          <p:nvPr/>
        </p:nvPicPr>
        <p:blipFill>
          <a:blip r:embed="rId2"/>
          <a:stretch/>
        </p:blipFill>
        <p:spPr>
          <a:xfrm rot="5400000">
            <a:off x="4839840" y="3487680"/>
            <a:ext cx="1350360" cy="1032840"/>
          </a:xfrm>
          <a:prstGeom prst="rect">
            <a:avLst/>
          </a:prstGeom>
          <a:ln>
            <a:noFill/>
          </a:ln>
        </p:spPr>
      </p:pic>
      <p:pic>
        <p:nvPicPr>
          <p:cNvPr id="321" name="Shape 485" descr=""/>
          <p:cNvPicPr/>
          <p:nvPr/>
        </p:nvPicPr>
        <p:blipFill>
          <a:blip r:embed="rId3"/>
          <a:stretch/>
        </p:blipFill>
        <p:spPr>
          <a:xfrm>
            <a:off x="3450600" y="4298760"/>
            <a:ext cx="1337040" cy="367560"/>
          </a:xfrm>
          <a:prstGeom prst="rect">
            <a:avLst/>
          </a:prstGeom>
          <a:ln>
            <a:noFill/>
          </a:ln>
        </p:spPr>
      </p:pic>
      <p:pic>
        <p:nvPicPr>
          <p:cNvPr id="322" name="Shape 486" descr=""/>
          <p:cNvPicPr/>
          <p:nvPr/>
        </p:nvPicPr>
        <p:blipFill>
          <a:blip r:embed="rId4"/>
          <a:stretch/>
        </p:blipFill>
        <p:spPr>
          <a:xfrm rot="16200000">
            <a:off x="2954160" y="3815280"/>
            <a:ext cx="1249920" cy="361080"/>
          </a:xfrm>
          <a:prstGeom prst="rect">
            <a:avLst/>
          </a:prstGeom>
          <a:ln>
            <a:noFill/>
          </a:ln>
        </p:spPr>
      </p:pic>
      <p:pic>
        <p:nvPicPr>
          <p:cNvPr id="323" name="Shape 487" descr=""/>
          <p:cNvPicPr/>
          <p:nvPr/>
        </p:nvPicPr>
        <p:blipFill>
          <a:blip r:embed="rId5"/>
          <a:stretch/>
        </p:blipFill>
        <p:spPr>
          <a:xfrm>
            <a:off x="4536360" y="4335840"/>
            <a:ext cx="791280" cy="271440"/>
          </a:xfrm>
          <a:prstGeom prst="rect">
            <a:avLst/>
          </a:prstGeom>
          <a:ln>
            <a:noFill/>
          </a:ln>
        </p:spPr>
      </p:pic>
      <p:pic>
        <p:nvPicPr>
          <p:cNvPr id="324" name="Shape 488" descr=""/>
          <p:cNvPicPr/>
          <p:nvPr/>
        </p:nvPicPr>
        <p:blipFill>
          <a:blip r:embed="rId6"/>
          <a:stretch/>
        </p:blipFill>
        <p:spPr>
          <a:xfrm>
            <a:off x="4536360" y="3327840"/>
            <a:ext cx="791280" cy="271440"/>
          </a:xfrm>
          <a:prstGeom prst="rect">
            <a:avLst/>
          </a:prstGeom>
          <a:ln>
            <a:noFill/>
          </a:ln>
        </p:spPr>
      </p:pic>
      <p:pic>
        <p:nvPicPr>
          <p:cNvPr id="325" name="Shape 489" descr=""/>
          <p:cNvPicPr/>
          <p:nvPr/>
        </p:nvPicPr>
        <p:blipFill>
          <a:blip r:embed="rId7"/>
          <a:stretch/>
        </p:blipFill>
        <p:spPr>
          <a:xfrm>
            <a:off x="3101760" y="3002400"/>
            <a:ext cx="281880" cy="236880"/>
          </a:xfrm>
          <a:prstGeom prst="rect">
            <a:avLst/>
          </a:prstGeom>
          <a:ln>
            <a:noFill/>
          </a:ln>
        </p:spPr>
      </p:pic>
      <p:sp>
        <p:nvSpPr>
          <p:cNvPr id="326" name="CustomShape 4"/>
          <p:cNvSpPr/>
          <p:nvPr/>
        </p:nvSpPr>
        <p:spPr>
          <a:xfrm>
            <a:off x="3384360" y="3121200"/>
            <a:ext cx="194760" cy="248400"/>
          </a:xfrm>
          <a:prstGeom prst="curvedConnector3">
            <a:avLst>
              <a:gd name="adj1" fmla="val 50000"/>
            </a:avLst>
          </a:prstGeom>
          <a:noFill/>
          <a:ln w="360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Condutividade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3 – Construção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Agora, vamos brincar com o restante do material.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B7D2217-EFFC-4EDA-BF41-2AEB4DDB84E8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0" name="Shape 498" descr=""/>
          <p:cNvPicPr/>
          <p:nvPr/>
        </p:nvPicPr>
        <p:blipFill>
          <a:blip r:embed="rId1"/>
          <a:stretch/>
        </p:blipFill>
        <p:spPr>
          <a:xfrm>
            <a:off x="2134440" y="2484000"/>
            <a:ext cx="4874040" cy="396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Associações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Entendimento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5EBA9D2-8EBE-45AB-B7F6-4C399BB4E135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622440" y="154692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Já foram a algum lugar que tivesse filas?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4"/>
          <p:cNvSpPr/>
          <p:nvPr/>
        </p:nvSpPr>
        <p:spPr>
          <a:xfrm>
            <a:off x="1981080" y="2642400"/>
            <a:ext cx="4571280" cy="342828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TextShape 5"/>
          <p:cNvSpPr txBox="1"/>
          <p:nvPr/>
        </p:nvSpPr>
        <p:spPr>
          <a:xfrm>
            <a:off x="2448000" y="6120000"/>
            <a:ext cx="3890160" cy="43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Fonte: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https://www.youtube.com/watch?v=6SRTQbBjrFs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Associações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Conceito Básico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Na elétrica, o que foi visto no vídeo é chamado de </a:t>
            </a:r>
            <a:r>
              <a:rPr b="1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associação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São demonstrados dois tipos de associação: </a:t>
            </a:r>
            <a:r>
              <a:rPr b="1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em série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e </a:t>
            </a:r>
            <a:r>
              <a:rPr b="1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em paralelo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 associação em série é aquela que pertence a mesma fila.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Enquanto que a em paralelo é a existência de mais de uma fila.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144DE7D-D668-492E-BB26-A721D7BF830D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Associações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4 – Aspecto Geral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 que vocês vão construir vai ficar assim...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DA611FE-F32E-4719-BFCF-20651DB8ED6E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2" name="Shape 521" descr=""/>
          <p:cNvPicPr/>
          <p:nvPr/>
        </p:nvPicPr>
        <p:blipFill>
          <a:blip r:embed="rId1"/>
          <a:stretch/>
        </p:blipFill>
        <p:spPr>
          <a:xfrm>
            <a:off x="1760760" y="2809080"/>
            <a:ext cx="5621040" cy="3698280"/>
          </a:xfrm>
          <a:prstGeom prst="rect">
            <a:avLst/>
          </a:prstGeom>
          <a:ln>
            <a:noFill/>
          </a:ln>
        </p:spPr>
      </p:pic>
      <p:pic>
        <p:nvPicPr>
          <p:cNvPr id="343" name="Shape 522" descr=""/>
          <p:cNvPicPr/>
          <p:nvPr/>
        </p:nvPicPr>
        <p:blipFill>
          <a:blip r:embed="rId2"/>
          <a:stretch/>
        </p:blipFill>
        <p:spPr>
          <a:xfrm rot="5400000">
            <a:off x="3787920" y="4959000"/>
            <a:ext cx="1306080" cy="999000"/>
          </a:xfrm>
          <a:prstGeom prst="rect">
            <a:avLst/>
          </a:prstGeom>
          <a:ln>
            <a:noFill/>
          </a:ln>
        </p:spPr>
      </p:pic>
      <p:pic>
        <p:nvPicPr>
          <p:cNvPr id="344" name="Shape 523" descr=""/>
          <p:cNvPicPr/>
          <p:nvPr/>
        </p:nvPicPr>
        <p:blipFill>
          <a:blip r:embed="rId3"/>
          <a:stretch/>
        </p:blipFill>
        <p:spPr>
          <a:xfrm rot="16200000">
            <a:off x="2410200" y="4790520"/>
            <a:ext cx="1252440" cy="347760"/>
          </a:xfrm>
          <a:prstGeom prst="rect">
            <a:avLst/>
          </a:prstGeom>
          <a:ln>
            <a:noFill/>
          </a:ln>
        </p:spPr>
      </p:pic>
      <p:pic>
        <p:nvPicPr>
          <p:cNvPr id="345" name="Shape 524" descr=""/>
          <p:cNvPicPr/>
          <p:nvPr/>
        </p:nvPicPr>
        <p:blipFill>
          <a:blip r:embed="rId4"/>
          <a:stretch/>
        </p:blipFill>
        <p:spPr>
          <a:xfrm>
            <a:off x="2925720" y="3801960"/>
            <a:ext cx="1295280" cy="374040"/>
          </a:xfrm>
          <a:prstGeom prst="rect">
            <a:avLst/>
          </a:prstGeom>
          <a:ln>
            <a:noFill/>
          </a:ln>
        </p:spPr>
      </p:pic>
      <p:pic>
        <p:nvPicPr>
          <p:cNvPr id="346" name="Shape 525" descr=""/>
          <p:cNvPicPr/>
          <p:nvPr/>
        </p:nvPicPr>
        <p:blipFill>
          <a:blip r:embed="rId5"/>
          <a:stretch/>
        </p:blipFill>
        <p:spPr>
          <a:xfrm>
            <a:off x="2930760" y="5818680"/>
            <a:ext cx="812520" cy="278640"/>
          </a:xfrm>
          <a:prstGeom prst="rect">
            <a:avLst/>
          </a:prstGeom>
          <a:ln>
            <a:noFill/>
          </a:ln>
        </p:spPr>
      </p:pic>
      <p:pic>
        <p:nvPicPr>
          <p:cNvPr id="347" name="Shape 526" descr=""/>
          <p:cNvPicPr/>
          <p:nvPr/>
        </p:nvPicPr>
        <p:blipFill>
          <a:blip r:embed="rId6"/>
          <a:stretch/>
        </p:blipFill>
        <p:spPr>
          <a:xfrm rot="16200000">
            <a:off x="3502080" y="4303440"/>
            <a:ext cx="1223280" cy="335880"/>
          </a:xfrm>
          <a:prstGeom prst="rect">
            <a:avLst/>
          </a:prstGeom>
          <a:ln>
            <a:noFill/>
          </a:ln>
        </p:spPr>
      </p:pic>
      <p:pic>
        <p:nvPicPr>
          <p:cNvPr id="348" name="Shape 527" descr=""/>
          <p:cNvPicPr/>
          <p:nvPr/>
        </p:nvPicPr>
        <p:blipFill>
          <a:blip r:embed="rId7"/>
          <a:stretch/>
        </p:blipFill>
        <p:spPr>
          <a:xfrm>
            <a:off x="3435120" y="5818680"/>
            <a:ext cx="812520" cy="278640"/>
          </a:xfrm>
          <a:prstGeom prst="rect">
            <a:avLst/>
          </a:prstGeom>
          <a:ln>
            <a:noFill/>
          </a:ln>
        </p:spPr>
      </p:pic>
      <p:pic>
        <p:nvPicPr>
          <p:cNvPr id="349" name="Shape 528" descr=""/>
          <p:cNvPicPr/>
          <p:nvPr/>
        </p:nvPicPr>
        <p:blipFill>
          <a:blip r:embed="rId8"/>
          <a:stretch/>
        </p:blipFill>
        <p:spPr>
          <a:xfrm rot="16200000">
            <a:off x="2642040" y="5565960"/>
            <a:ext cx="812520" cy="278640"/>
          </a:xfrm>
          <a:prstGeom prst="rect">
            <a:avLst/>
          </a:prstGeom>
          <a:ln>
            <a:noFill/>
          </a:ln>
        </p:spPr>
      </p:pic>
      <p:pic>
        <p:nvPicPr>
          <p:cNvPr id="350" name="Shape 529" descr=""/>
          <p:cNvPicPr/>
          <p:nvPr/>
        </p:nvPicPr>
        <p:blipFill>
          <a:blip r:embed="rId9"/>
          <a:stretch/>
        </p:blipFill>
        <p:spPr>
          <a:xfrm rot="16200000">
            <a:off x="2642040" y="4090320"/>
            <a:ext cx="812520" cy="278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Associações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4 – Materiais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Vá até a maleta e separe os seguintes materiais: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 Conectores de 2;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Lâmpada L1;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Motor com hélice M1;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Chave S1;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Bateria B1.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8FF10DA-2896-4000-88D1-3D0E3DB32089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Associações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4 – Materiais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Vá até a maleta e separe os seguintes materiais: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CA7AC00-A886-45E6-9C0A-8B74EFD8ED06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7" name="Shape 544" descr=""/>
          <p:cNvPicPr/>
          <p:nvPr/>
        </p:nvPicPr>
        <p:blipFill>
          <a:blip r:embed="rId1"/>
          <a:stretch/>
        </p:blipFill>
        <p:spPr>
          <a:xfrm>
            <a:off x="1512000" y="2860200"/>
            <a:ext cx="1314000" cy="451080"/>
          </a:xfrm>
          <a:prstGeom prst="rect">
            <a:avLst/>
          </a:prstGeom>
          <a:ln>
            <a:noFill/>
          </a:ln>
        </p:spPr>
      </p:pic>
      <p:sp>
        <p:nvSpPr>
          <p:cNvPr id="358" name="CustomShape 4"/>
          <p:cNvSpPr/>
          <p:nvPr/>
        </p:nvSpPr>
        <p:spPr>
          <a:xfrm>
            <a:off x="1080000" y="2932200"/>
            <a:ext cx="4878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9" name="Shape 546" descr=""/>
          <p:cNvPicPr/>
          <p:nvPr/>
        </p:nvPicPr>
        <p:blipFill>
          <a:blip r:embed="rId2"/>
          <a:stretch/>
        </p:blipFill>
        <p:spPr>
          <a:xfrm>
            <a:off x="1512000" y="4011480"/>
            <a:ext cx="2663280" cy="739800"/>
          </a:xfrm>
          <a:prstGeom prst="rect">
            <a:avLst/>
          </a:prstGeom>
          <a:ln>
            <a:noFill/>
          </a:ln>
        </p:spPr>
      </p:pic>
      <p:sp>
        <p:nvSpPr>
          <p:cNvPr id="360" name="CustomShape 5"/>
          <p:cNvSpPr/>
          <p:nvPr/>
        </p:nvSpPr>
        <p:spPr>
          <a:xfrm>
            <a:off x="1080000" y="4227840"/>
            <a:ext cx="4878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1" name="Shape 548" descr=""/>
          <p:cNvPicPr/>
          <p:nvPr/>
        </p:nvPicPr>
        <p:blipFill>
          <a:blip r:embed="rId3"/>
          <a:stretch/>
        </p:blipFill>
        <p:spPr>
          <a:xfrm>
            <a:off x="5231880" y="2808000"/>
            <a:ext cx="2601360" cy="752040"/>
          </a:xfrm>
          <a:prstGeom prst="rect">
            <a:avLst/>
          </a:prstGeom>
          <a:ln>
            <a:noFill/>
          </a:ln>
        </p:spPr>
      </p:pic>
      <p:sp>
        <p:nvSpPr>
          <p:cNvPr id="362" name="CustomShape 6"/>
          <p:cNvSpPr/>
          <p:nvPr/>
        </p:nvSpPr>
        <p:spPr>
          <a:xfrm>
            <a:off x="4809960" y="3030480"/>
            <a:ext cx="4878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3" name="Shape 550" descr=""/>
          <p:cNvPicPr/>
          <p:nvPr/>
        </p:nvPicPr>
        <p:blipFill>
          <a:blip r:embed="rId4"/>
          <a:stretch/>
        </p:blipFill>
        <p:spPr>
          <a:xfrm>
            <a:off x="5112000" y="4002840"/>
            <a:ext cx="2721240" cy="748440"/>
          </a:xfrm>
          <a:prstGeom prst="rect">
            <a:avLst/>
          </a:prstGeom>
          <a:ln>
            <a:noFill/>
          </a:ln>
        </p:spPr>
      </p:pic>
      <p:sp>
        <p:nvSpPr>
          <p:cNvPr id="364" name="CustomShape 7"/>
          <p:cNvSpPr/>
          <p:nvPr/>
        </p:nvSpPr>
        <p:spPr>
          <a:xfrm>
            <a:off x="4716000" y="4223520"/>
            <a:ext cx="4878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5" name="Shape 552" descr=""/>
          <p:cNvPicPr/>
          <p:nvPr/>
        </p:nvPicPr>
        <p:blipFill>
          <a:blip r:embed="rId5"/>
          <a:stretch/>
        </p:blipFill>
        <p:spPr>
          <a:xfrm>
            <a:off x="3780000" y="4932000"/>
            <a:ext cx="1904040" cy="1456200"/>
          </a:xfrm>
          <a:prstGeom prst="rect">
            <a:avLst/>
          </a:prstGeom>
          <a:ln>
            <a:noFill/>
          </a:ln>
        </p:spPr>
      </p:pic>
      <p:sp>
        <p:nvSpPr>
          <p:cNvPr id="366" name="CustomShape 8"/>
          <p:cNvSpPr/>
          <p:nvPr/>
        </p:nvSpPr>
        <p:spPr>
          <a:xfrm>
            <a:off x="3363480" y="5506560"/>
            <a:ext cx="4878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Associações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4 – Construção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Coloque a bateria, a lâmpada, o motor e 1 conector como demonstrado abaixo.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F014B6C-8B06-4E7A-A5F6-E8B60A0A717A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0" name="Shape 561" descr=""/>
          <p:cNvPicPr/>
          <p:nvPr/>
        </p:nvPicPr>
        <p:blipFill>
          <a:blip r:embed="rId1"/>
          <a:stretch/>
        </p:blipFill>
        <p:spPr>
          <a:xfrm>
            <a:off x="1760760" y="2808360"/>
            <a:ext cx="5621040" cy="3698280"/>
          </a:xfrm>
          <a:prstGeom prst="rect">
            <a:avLst/>
          </a:prstGeom>
          <a:ln>
            <a:noFill/>
          </a:ln>
        </p:spPr>
      </p:pic>
      <p:pic>
        <p:nvPicPr>
          <p:cNvPr id="371" name="Shape 562" descr=""/>
          <p:cNvPicPr/>
          <p:nvPr/>
        </p:nvPicPr>
        <p:blipFill>
          <a:blip r:embed="rId2"/>
          <a:stretch/>
        </p:blipFill>
        <p:spPr>
          <a:xfrm rot="5400000">
            <a:off x="3787920" y="4958640"/>
            <a:ext cx="1306080" cy="999000"/>
          </a:xfrm>
          <a:prstGeom prst="rect">
            <a:avLst/>
          </a:prstGeom>
          <a:ln>
            <a:noFill/>
          </a:ln>
        </p:spPr>
      </p:pic>
      <p:pic>
        <p:nvPicPr>
          <p:cNvPr id="372" name="Shape 563" descr=""/>
          <p:cNvPicPr/>
          <p:nvPr/>
        </p:nvPicPr>
        <p:blipFill>
          <a:blip r:embed="rId3"/>
          <a:stretch/>
        </p:blipFill>
        <p:spPr>
          <a:xfrm rot="16200000">
            <a:off x="2410200" y="4789800"/>
            <a:ext cx="1252440" cy="347760"/>
          </a:xfrm>
          <a:prstGeom prst="rect">
            <a:avLst/>
          </a:prstGeom>
          <a:ln>
            <a:noFill/>
          </a:ln>
        </p:spPr>
      </p:pic>
      <p:pic>
        <p:nvPicPr>
          <p:cNvPr id="373" name="Shape 564" descr=""/>
          <p:cNvPicPr/>
          <p:nvPr/>
        </p:nvPicPr>
        <p:blipFill>
          <a:blip r:embed="rId4"/>
          <a:stretch/>
        </p:blipFill>
        <p:spPr>
          <a:xfrm>
            <a:off x="2925720" y="3801240"/>
            <a:ext cx="1295280" cy="374040"/>
          </a:xfrm>
          <a:prstGeom prst="rect">
            <a:avLst/>
          </a:prstGeom>
          <a:ln>
            <a:noFill/>
          </a:ln>
        </p:spPr>
      </p:pic>
      <p:pic>
        <p:nvPicPr>
          <p:cNvPr id="374" name="Shape 565" descr=""/>
          <p:cNvPicPr/>
          <p:nvPr/>
        </p:nvPicPr>
        <p:blipFill>
          <a:blip r:embed="rId5"/>
          <a:stretch/>
        </p:blipFill>
        <p:spPr>
          <a:xfrm>
            <a:off x="2930760" y="5817960"/>
            <a:ext cx="812520" cy="278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Associações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4 – Construção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Agora, ponha o resto dos materiais, também como indicado.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EB8616B-17FE-4680-914B-43D825590126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8" name="Shape 573" descr=""/>
          <p:cNvPicPr/>
          <p:nvPr/>
        </p:nvPicPr>
        <p:blipFill>
          <a:blip r:embed="rId1"/>
          <a:stretch/>
        </p:blipFill>
        <p:spPr>
          <a:xfrm>
            <a:off x="1760760" y="2808720"/>
            <a:ext cx="5621040" cy="3698280"/>
          </a:xfrm>
          <a:prstGeom prst="rect">
            <a:avLst/>
          </a:prstGeom>
          <a:ln>
            <a:noFill/>
          </a:ln>
        </p:spPr>
      </p:pic>
      <p:pic>
        <p:nvPicPr>
          <p:cNvPr id="379" name="Shape 574" descr=""/>
          <p:cNvPicPr/>
          <p:nvPr/>
        </p:nvPicPr>
        <p:blipFill>
          <a:blip r:embed="rId2"/>
          <a:stretch/>
        </p:blipFill>
        <p:spPr>
          <a:xfrm rot="5400000">
            <a:off x="3787920" y="4959000"/>
            <a:ext cx="1306080" cy="999000"/>
          </a:xfrm>
          <a:prstGeom prst="rect">
            <a:avLst/>
          </a:prstGeom>
          <a:ln>
            <a:noFill/>
          </a:ln>
        </p:spPr>
      </p:pic>
      <p:pic>
        <p:nvPicPr>
          <p:cNvPr id="380" name="Shape 575" descr=""/>
          <p:cNvPicPr/>
          <p:nvPr/>
        </p:nvPicPr>
        <p:blipFill>
          <a:blip r:embed="rId3"/>
          <a:stretch/>
        </p:blipFill>
        <p:spPr>
          <a:xfrm rot="16200000">
            <a:off x="2410200" y="4790160"/>
            <a:ext cx="1252440" cy="347760"/>
          </a:xfrm>
          <a:prstGeom prst="rect">
            <a:avLst/>
          </a:prstGeom>
          <a:ln>
            <a:noFill/>
          </a:ln>
        </p:spPr>
      </p:pic>
      <p:pic>
        <p:nvPicPr>
          <p:cNvPr id="381" name="Shape 576" descr=""/>
          <p:cNvPicPr/>
          <p:nvPr/>
        </p:nvPicPr>
        <p:blipFill>
          <a:blip r:embed="rId4"/>
          <a:stretch/>
        </p:blipFill>
        <p:spPr>
          <a:xfrm>
            <a:off x="2925720" y="3801600"/>
            <a:ext cx="1295280" cy="374040"/>
          </a:xfrm>
          <a:prstGeom prst="rect">
            <a:avLst/>
          </a:prstGeom>
          <a:ln>
            <a:noFill/>
          </a:ln>
        </p:spPr>
      </p:pic>
      <p:pic>
        <p:nvPicPr>
          <p:cNvPr id="382" name="Shape 577" descr=""/>
          <p:cNvPicPr/>
          <p:nvPr/>
        </p:nvPicPr>
        <p:blipFill>
          <a:blip r:embed="rId5"/>
          <a:stretch/>
        </p:blipFill>
        <p:spPr>
          <a:xfrm>
            <a:off x="2930760" y="5818320"/>
            <a:ext cx="812520" cy="278640"/>
          </a:xfrm>
          <a:prstGeom prst="rect">
            <a:avLst/>
          </a:prstGeom>
          <a:ln>
            <a:noFill/>
          </a:ln>
        </p:spPr>
      </p:pic>
      <p:pic>
        <p:nvPicPr>
          <p:cNvPr id="383" name="Shape 578" descr=""/>
          <p:cNvPicPr/>
          <p:nvPr/>
        </p:nvPicPr>
        <p:blipFill>
          <a:blip r:embed="rId6"/>
          <a:stretch/>
        </p:blipFill>
        <p:spPr>
          <a:xfrm rot="16200000">
            <a:off x="3502080" y="4303080"/>
            <a:ext cx="1223280" cy="335880"/>
          </a:xfrm>
          <a:prstGeom prst="rect">
            <a:avLst/>
          </a:prstGeom>
          <a:ln>
            <a:noFill/>
          </a:ln>
        </p:spPr>
      </p:pic>
      <p:pic>
        <p:nvPicPr>
          <p:cNvPr id="384" name="Shape 579" descr=""/>
          <p:cNvPicPr/>
          <p:nvPr/>
        </p:nvPicPr>
        <p:blipFill>
          <a:blip r:embed="rId7"/>
          <a:stretch/>
        </p:blipFill>
        <p:spPr>
          <a:xfrm>
            <a:off x="3435120" y="5818320"/>
            <a:ext cx="812520" cy="278640"/>
          </a:xfrm>
          <a:prstGeom prst="rect">
            <a:avLst/>
          </a:prstGeom>
          <a:ln>
            <a:noFill/>
          </a:ln>
        </p:spPr>
      </p:pic>
      <p:pic>
        <p:nvPicPr>
          <p:cNvPr id="385" name="Shape 580" descr=""/>
          <p:cNvPicPr/>
          <p:nvPr/>
        </p:nvPicPr>
        <p:blipFill>
          <a:blip r:embed="rId8"/>
          <a:stretch/>
        </p:blipFill>
        <p:spPr>
          <a:xfrm rot="16200000">
            <a:off x="2642040" y="5565600"/>
            <a:ext cx="812520" cy="278640"/>
          </a:xfrm>
          <a:prstGeom prst="rect">
            <a:avLst/>
          </a:prstGeom>
          <a:ln>
            <a:noFill/>
          </a:ln>
        </p:spPr>
      </p:pic>
      <p:pic>
        <p:nvPicPr>
          <p:cNvPr id="386" name="Shape 581" descr=""/>
          <p:cNvPicPr/>
          <p:nvPr/>
        </p:nvPicPr>
        <p:blipFill>
          <a:blip r:embed="rId9"/>
          <a:stretch/>
        </p:blipFill>
        <p:spPr>
          <a:xfrm rot="16200000">
            <a:off x="2642040" y="4089960"/>
            <a:ext cx="812520" cy="278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Associações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5 – Aspecto Geral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 que vocês vão construir vai ficar assim...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3B9E854-AA4D-4DC8-A3C9-3A1128B44A26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0" name="Shape 589" descr=""/>
          <p:cNvPicPr/>
          <p:nvPr/>
        </p:nvPicPr>
        <p:blipFill>
          <a:blip r:embed="rId1"/>
          <a:stretch/>
        </p:blipFill>
        <p:spPr>
          <a:xfrm>
            <a:off x="1760760" y="2808720"/>
            <a:ext cx="5621040" cy="3698280"/>
          </a:xfrm>
          <a:prstGeom prst="rect">
            <a:avLst/>
          </a:prstGeom>
          <a:ln>
            <a:noFill/>
          </a:ln>
        </p:spPr>
      </p:pic>
      <p:pic>
        <p:nvPicPr>
          <p:cNvPr id="391" name="Shape 590" descr=""/>
          <p:cNvPicPr/>
          <p:nvPr/>
        </p:nvPicPr>
        <p:blipFill>
          <a:blip r:embed="rId2"/>
          <a:stretch/>
        </p:blipFill>
        <p:spPr>
          <a:xfrm rot="5400000">
            <a:off x="4305600" y="4959000"/>
            <a:ext cx="1306080" cy="999000"/>
          </a:xfrm>
          <a:prstGeom prst="rect">
            <a:avLst/>
          </a:prstGeom>
          <a:ln>
            <a:noFill/>
          </a:ln>
        </p:spPr>
      </p:pic>
      <p:pic>
        <p:nvPicPr>
          <p:cNvPr id="392" name="Shape 591" descr=""/>
          <p:cNvPicPr/>
          <p:nvPr/>
        </p:nvPicPr>
        <p:blipFill>
          <a:blip r:embed="rId3"/>
          <a:stretch/>
        </p:blipFill>
        <p:spPr>
          <a:xfrm rot="16200000">
            <a:off x="2410200" y="4790160"/>
            <a:ext cx="1252440" cy="347760"/>
          </a:xfrm>
          <a:prstGeom prst="rect">
            <a:avLst/>
          </a:prstGeom>
          <a:ln>
            <a:noFill/>
          </a:ln>
        </p:spPr>
      </p:pic>
      <p:pic>
        <p:nvPicPr>
          <p:cNvPr id="393" name="Shape 592" descr=""/>
          <p:cNvPicPr/>
          <p:nvPr/>
        </p:nvPicPr>
        <p:blipFill>
          <a:blip r:embed="rId4"/>
          <a:stretch/>
        </p:blipFill>
        <p:spPr>
          <a:xfrm rot="16200000">
            <a:off x="2926440" y="4781520"/>
            <a:ext cx="1295280" cy="374040"/>
          </a:xfrm>
          <a:prstGeom prst="rect">
            <a:avLst/>
          </a:prstGeom>
          <a:ln>
            <a:noFill/>
          </a:ln>
        </p:spPr>
      </p:pic>
      <p:pic>
        <p:nvPicPr>
          <p:cNvPr id="394" name="Shape 593" descr=""/>
          <p:cNvPicPr/>
          <p:nvPr/>
        </p:nvPicPr>
        <p:blipFill>
          <a:blip r:embed="rId5"/>
          <a:stretch/>
        </p:blipFill>
        <p:spPr>
          <a:xfrm>
            <a:off x="2903760" y="5830200"/>
            <a:ext cx="1338840" cy="264960"/>
          </a:xfrm>
          <a:prstGeom prst="rect">
            <a:avLst/>
          </a:prstGeom>
          <a:ln>
            <a:noFill/>
          </a:ln>
        </p:spPr>
      </p:pic>
      <p:pic>
        <p:nvPicPr>
          <p:cNvPr id="395" name="Shape 594" descr=""/>
          <p:cNvPicPr/>
          <p:nvPr/>
        </p:nvPicPr>
        <p:blipFill>
          <a:blip r:embed="rId6"/>
          <a:stretch/>
        </p:blipFill>
        <p:spPr>
          <a:xfrm>
            <a:off x="2884680" y="3837600"/>
            <a:ext cx="1871280" cy="280080"/>
          </a:xfrm>
          <a:prstGeom prst="rect">
            <a:avLst/>
          </a:prstGeom>
          <a:ln>
            <a:noFill/>
          </a:ln>
        </p:spPr>
      </p:pic>
      <p:pic>
        <p:nvPicPr>
          <p:cNvPr id="396" name="Shape 595" descr=""/>
          <p:cNvPicPr/>
          <p:nvPr/>
        </p:nvPicPr>
        <p:blipFill>
          <a:blip r:embed="rId7"/>
          <a:stretch/>
        </p:blipFill>
        <p:spPr>
          <a:xfrm rot="16200000">
            <a:off x="4001400" y="4300200"/>
            <a:ext cx="1274040" cy="350280"/>
          </a:xfrm>
          <a:prstGeom prst="rect">
            <a:avLst/>
          </a:prstGeom>
          <a:ln>
            <a:noFill/>
          </a:ln>
        </p:spPr>
      </p:pic>
      <p:pic>
        <p:nvPicPr>
          <p:cNvPr id="397" name="Shape 596" descr=""/>
          <p:cNvPicPr/>
          <p:nvPr/>
        </p:nvPicPr>
        <p:blipFill>
          <a:blip r:embed="rId8"/>
          <a:stretch/>
        </p:blipFill>
        <p:spPr>
          <a:xfrm>
            <a:off x="3960000" y="5816520"/>
            <a:ext cx="812520" cy="278640"/>
          </a:xfrm>
          <a:prstGeom prst="rect">
            <a:avLst/>
          </a:prstGeom>
          <a:ln>
            <a:noFill/>
          </a:ln>
        </p:spPr>
      </p:pic>
      <p:pic>
        <p:nvPicPr>
          <p:cNvPr id="398" name="Shape 597" descr=""/>
          <p:cNvPicPr/>
          <p:nvPr/>
        </p:nvPicPr>
        <p:blipFill>
          <a:blip r:embed="rId9"/>
          <a:stretch/>
        </p:blipFill>
        <p:spPr>
          <a:xfrm rot="16200000">
            <a:off x="3207600" y="5581080"/>
            <a:ext cx="766800" cy="262800"/>
          </a:xfrm>
          <a:prstGeom prst="rect">
            <a:avLst/>
          </a:prstGeom>
          <a:ln>
            <a:noFill/>
          </a:ln>
        </p:spPr>
      </p:pic>
      <p:pic>
        <p:nvPicPr>
          <p:cNvPr id="399" name="Shape 598" descr=""/>
          <p:cNvPicPr/>
          <p:nvPr/>
        </p:nvPicPr>
        <p:blipFill>
          <a:blip r:embed="rId10"/>
          <a:stretch/>
        </p:blipFill>
        <p:spPr>
          <a:xfrm rot="16200000">
            <a:off x="2631600" y="5581080"/>
            <a:ext cx="766800" cy="262800"/>
          </a:xfrm>
          <a:prstGeom prst="rect">
            <a:avLst/>
          </a:prstGeom>
          <a:ln>
            <a:noFill/>
          </a:ln>
        </p:spPr>
      </p:pic>
      <p:pic>
        <p:nvPicPr>
          <p:cNvPr id="400" name="Shape 599" descr=""/>
          <p:cNvPicPr/>
          <p:nvPr/>
        </p:nvPicPr>
        <p:blipFill>
          <a:blip r:embed="rId11"/>
          <a:stretch/>
        </p:blipFill>
        <p:spPr>
          <a:xfrm rot="16200000">
            <a:off x="3178800" y="4083480"/>
            <a:ext cx="766800" cy="262800"/>
          </a:xfrm>
          <a:prstGeom prst="rect">
            <a:avLst/>
          </a:prstGeom>
          <a:ln>
            <a:noFill/>
          </a:ln>
        </p:spPr>
      </p:pic>
      <p:pic>
        <p:nvPicPr>
          <p:cNvPr id="401" name="Shape 600" descr=""/>
          <p:cNvPicPr/>
          <p:nvPr/>
        </p:nvPicPr>
        <p:blipFill>
          <a:blip r:embed="rId12"/>
          <a:stretch/>
        </p:blipFill>
        <p:spPr>
          <a:xfrm rot="16200000">
            <a:off x="2638800" y="4083480"/>
            <a:ext cx="766800" cy="26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Super-Heróis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Uma pausa para falar um pouco sobre os super-heróis...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6D6BC29-F32F-446E-A7FC-2DDA8843F4DB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Shape 189" descr=""/>
          <p:cNvPicPr/>
          <p:nvPr/>
        </p:nvPicPr>
        <p:blipFill>
          <a:blip r:embed="rId1"/>
          <a:stretch/>
        </p:blipFill>
        <p:spPr>
          <a:xfrm>
            <a:off x="1962000" y="2571120"/>
            <a:ext cx="5218560" cy="379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Associações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5 – Materiais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Vá até a maleta e separe os seguintes materiais: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5 Conectores de 2;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Conector de 3;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Conector de 4;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Lâmpada L1;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Motor com hélice M1;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Chave S1;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Bateria B1.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4767E3E-0B89-4192-819E-6294A85F49FF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Associações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5 – Materiais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Vá até a maleta e separe os seguintes materiais: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C4E26BA-871F-473E-9F2C-854471CA57C2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8" name="Shape 615" descr=""/>
          <p:cNvPicPr/>
          <p:nvPr/>
        </p:nvPicPr>
        <p:blipFill>
          <a:blip r:embed="rId1"/>
          <a:stretch/>
        </p:blipFill>
        <p:spPr>
          <a:xfrm>
            <a:off x="1332000" y="2952000"/>
            <a:ext cx="1530000" cy="525240"/>
          </a:xfrm>
          <a:prstGeom prst="rect">
            <a:avLst/>
          </a:prstGeom>
          <a:ln>
            <a:noFill/>
          </a:ln>
        </p:spPr>
      </p:pic>
      <p:sp>
        <p:nvSpPr>
          <p:cNvPr id="409" name="CustomShape 4"/>
          <p:cNvSpPr/>
          <p:nvPr/>
        </p:nvSpPr>
        <p:spPr>
          <a:xfrm>
            <a:off x="866160" y="3061080"/>
            <a:ext cx="4878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0" name="Shape 617" descr=""/>
          <p:cNvPicPr/>
          <p:nvPr/>
        </p:nvPicPr>
        <p:blipFill>
          <a:blip r:embed="rId2"/>
          <a:stretch/>
        </p:blipFill>
        <p:spPr>
          <a:xfrm>
            <a:off x="3404520" y="2952000"/>
            <a:ext cx="2473920" cy="503280"/>
          </a:xfrm>
          <a:prstGeom prst="rect">
            <a:avLst/>
          </a:prstGeom>
          <a:ln>
            <a:noFill/>
          </a:ln>
        </p:spPr>
      </p:pic>
      <p:sp>
        <p:nvSpPr>
          <p:cNvPr id="411" name="CustomShape 5"/>
          <p:cNvSpPr/>
          <p:nvPr/>
        </p:nvSpPr>
        <p:spPr>
          <a:xfrm>
            <a:off x="2952000" y="3050280"/>
            <a:ext cx="4878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2" name="Shape 619" descr=""/>
          <p:cNvPicPr/>
          <p:nvPr/>
        </p:nvPicPr>
        <p:blipFill>
          <a:blip r:embed="rId3"/>
          <a:stretch/>
        </p:blipFill>
        <p:spPr>
          <a:xfrm>
            <a:off x="1298160" y="3799800"/>
            <a:ext cx="3468240" cy="519480"/>
          </a:xfrm>
          <a:prstGeom prst="rect">
            <a:avLst/>
          </a:prstGeom>
          <a:ln>
            <a:noFill/>
          </a:ln>
        </p:spPr>
      </p:pic>
      <p:sp>
        <p:nvSpPr>
          <p:cNvPr id="413" name="CustomShape 6"/>
          <p:cNvSpPr/>
          <p:nvPr/>
        </p:nvSpPr>
        <p:spPr>
          <a:xfrm>
            <a:off x="866160" y="3906000"/>
            <a:ext cx="4878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4" name="Shape 621" descr=""/>
          <p:cNvPicPr/>
          <p:nvPr/>
        </p:nvPicPr>
        <p:blipFill>
          <a:blip r:embed="rId4"/>
          <a:stretch/>
        </p:blipFill>
        <p:spPr>
          <a:xfrm>
            <a:off x="1512000" y="4947480"/>
            <a:ext cx="2663280" cy="739800"/>
          </a:xfrm>
          <a:prstGeom prst="rect">
            <a:avLst/>
          </a:prstGeom>
          <a:ln>
            <a:noFill/>
          </a:ln>
        </p:spPr>
      </p:pic>
      <p:sp>
        <p:nvSpPr>
          <p:cNvPr id="415" name="CustomShape 7"/>
          <p:cNvSpPr/>
          <p:nvPr/>
        </p:nvSpPr>
        <p:spPr>
          <a:xfrm>
            <a:off x="1080000" y="5163840"/>
            <a:ext cx="4878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6" name="Shape 623" descr=""/>
          <p:cNvPicPr/>
          <p:nvPr/>
        </p:nvPicPr>
        <p:blipFill>
          <a:blip r:embed="rId5"/>
          <a:stretch/>
        </p:blipFill>
        <p:spPr>
          <a:xfrm>
            <a:off x="6469920" y="2847240"/>
            <a:ext cx="2601360" cy="752040"/>
          </a:xfrm>
          <a:prstGeom prst="rect">
            <a:avLst/>
          </a:prstGeom>
          <a:ln>
            <a:noFill/>
          </a:ln>
        </p:spPr>
      </p:pic>
      <p:sp>
        <p:nvSpPr>
          <p:cNvPr id="417" name="CustomShape 8"/>
          <p:cNvSpPr/>
          <p:nvPr/>
        </p:nvSpPr>
        <p:spPr>
          <a:xfrm>
            <a:off x="6048000" y="3069720"/>
            <a:ext cx="4878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8" name="Shape 625" descr=""/>
          <p:cNvPicPr/>
          <p:nvPr/>
        </p:nvPicPr>
        <p:blipFill>
          <a:blip r:embed="rId6"/>
          <a:stretch/>
        </p:blipFill>
        <p:spPr>
          <a:xfrm>
            <a:off x="5940000" y="3714840"/>
            <a:ext cx="2721240" cy="748440"/>
          </a:xfrm>
          <a:prstGeom prst="rect">
            <a:avLst/>
          </a:prstGeom>
          <a:ln>
            <a:noFill/>
          </a:ln>
        </p:spPr>
      </p:pic>
      <p:sp>
        <p:nvSpPr>
          <p:cNvPr id="419" name="CustomShape 9"/>
          <p:cNvSpPr/>
          <p:nvPr/>
        </p:nvSpPr>
        <p:spPr>
          <a:xfrm>
            <a:off x="5544000" y="3935520"/>
            <a:ext cx="4878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0" name="Shape 627" descr=""/>
          <p:cNvPicPr/>
          <p:nvPr/>
        </p:nvPicPr>
        <p:blipFill>
          <a:blip r:embed="rId7"/>
          <a:stretch/>
        </p:blipFill>
        <p:spPr>
          <a:xfrm>
            <a:off x="5362560" y="4824000"/>
            <a:ext cx="1904040" cy="1456200"/>
          </a:xfrm>
          <a:prstGeom prst="rect">
            <a:avLst/>
          </a:prstGeom>
          <a:ln>
            <a:noFill/>
          </a:ln>
        </p:spPr>
      </p:pic>
      <p:sp>
        <p:nvSpPr>
          <p:cNvPr id="421" name="CustomShape 10"/>
          <p:cNvSpPr/>
          <p:nvPr/>
        </p:nvSpPr>
        <p:spPr>
          <a:xfrm>
            <a:off x="4946040" y="5398560"/>
            <a:ext cx="48780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Associações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5 – Construção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Coloque os componentes como demonstrado abaixo.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D006CA7-505C-459A-8680-63FA930CD7C0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5" name="Shape 636" descr=""/>
          <p:cNvPicPr/>
          <p:nvPr/>
        </p:nvPicPr>
        <p:blipFill>
          <a:blip r:embed="rId1"/>
          <a:stretch/>
        </p:blipFill>
        <p:spPr>
          <a:xfrm>
            <a:off x="1760760" y="2808360"/>
            <a:ext cx="5621040" cy="3698280"/>
          </a:xfrm>
          <a:prstGeom prst="rect">
            <a:avLst/>
          </a:prstGeom>
          <a:ln>
            <a:noFill/>
          </a:ln>
        </p:spPr>
      </p:pic>
      <p:pic>
        <p:nvPicPr>
          <p:cNvPr id="426" name="Shape 637" descr=""/>
          <p:cNvPicPr/>
          <p:nvPr/>
        </p:nvPicPr>
        <p:blipFill>
          <a:blip r:embed="rId2"/>
          <a:stretch/>
        </p:blipFill>
        <p:spPr>
          <a:xfrm rot="5400000">
            <a:off x="4305600" y="4958640"/>
            <a:ext cx="1306080" cy="999000"/>
          </a:xfrm>
          <a:prstGeom prst="rect">
            <a:avLst/>
          </a:prstGeom>
          <a:ln>
            <a:noFill/>
          </a:ln>
        </p:spPr>
      </p:pic>
      <p:pic>
        <p:nvPicPr>
          <p:cNvPr id="427" name="Shape 638" descr=""/>
          <p:cNvPicPr/>
          <p:nvPr/>
        </p:nvPicPr>
        <p:blipFill>
          <a:blip r:embed="rId3"/>
          <a:stretch/>
        </p:blipFill>
        <p:spPr>
          <a:xfrm rot="16200000">
            <a:off x="2410200" y="4789800"/>
            <a:ext cx="1252440" cy="347760"/>
          </a:xfrm>
          <a:prstGeom prst="rect">
            <a:avLst/>
          </a:prstGeom>
          <a:ln>
            <a:noFill/>
          </a:ln>
        </p:spPr>
      </p:pic>
      <p:pic>
        <p:nvPicPr>
          <p:cNvPr id="428" name="Shape 639" descr=""/>
          <p:cNvPicPr/>
          <p:nvPr/>
        </p:nvPicPr>
        <p:blipFill>
          <a:blip r:embed="rId4"/>
          <a:stretch/>
        </p:blipFill>
        <p:spPr>
          <a:xfrm rot="16200000">
            <a:off x="2926440" y="4780800"/>
            <a:ext cx="1295280" cy="374040"/>
          </a:xfrm>
          <a:prstGeom prst="rect">
            <a:avLst/>
          </a:prstGeom>
          <a:ln>
            <a:noFill/>
          </a:ln>
        </p:spPr>
      </p:pic>
      <p:pic>
        <p:nvPicPr>
          <p:cNvPr id="429" name="Shape 640" descr=""/>
          <p:cNvPicPr/>
          <p:nvPr/>
        </p:nvPicPr>
        <p:blipFill>
          <a:blip r:embed="rId5"/>
          <a:stretch/>
        </p:blipFill>
        <p:spPr>
          <a:xfrm>
            <a:off x="2903760" y="5829840"/>
            <a:ext cx="1338840" cy="264960"/>
          </a:xfrm>
          <a:prstGeom prst="rect">
            <a:avLst/>
          </a:prstGeom>
          <a:ln>
            <a:noFill/>
          </a:ln>
        </p:spPr>
      </p:pic>
      <p:pic>
        <p:nvPicPr>
          <p:cNvPr id="430" name="Shape 641" descr=""/>
          <p:cNvPicPr/>
          <p:nvPr/>
        </p:nvPicPr>
        <p:blipFill>
          <a:blip r:embed="rId6"/>
          <a:stretch/>
        </p:blipFill>
        <p:spPr>
          <a:xfrm>
            <a:off x="2884680" y="3837240"/>
            <a:ext cx="1871280" cy="280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Associações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5 – Construção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Coloque os componentes restantes como demonstrado abaixo.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F70405A-CAD2-47B3-B52D-078558FDF476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4" name="Shape 649" descr=""/>
          <p:cNvPicPr/>
          <p:nvPr/>
        </p:nvPicPr>
        <p:blipFill>
          <a:blip r:embed="rId1"/>
          <a:stretch/>
        </p:blipFill>
        <p:spPr>
          <a:xfrm>
            <a:off x="1760760" y="2808360"/>
            <a:ext cx="5621040" cy="3698280"/>
          </a:xfrm>
          <a:prstGeom prst="rect">
            <a:avLst/>
          </a:prstGeom>
          <a:ln>
            <a:noFill/>
          </a:ln>
        </p:spPr>
      </p:pic>
      <p:pic>
        <p:nvPicPr>
          <p:cNvPr id="435" name="Shape 650" descr=""/>
          <p:cNvPicPr/>
          <p:nvPr/>
        </p:nvPicPr>
        <p:blipFill>
          <a:blip r:embed="rId2"/>
          <a:stretch/>
        </p:blipFill>
        <p:spPr>
          <a:xfrm rot="5400000">
            <a:off x="4305600" y="4958640"/>
            <a:ext cx="1306080" cy="999000"/>
          </a:xfrm>
          <a:prstGeom prst="rect">
            <a:avLst/>
          </a:prstGeom>
          <a:ln>
            <a:noFill/>
          </a:ln>
        </p:spPr>
      </p:pic>
      <p:pic>
        <p:nvPicPr>
          <p:cNvPr id="436" name="Shape 651" descr=""/>
          <p:cNvPicPr/>
          <p:nvPr/>
        </p:nvPicPr>
        <p:blipFill>
          <a:blip r:embed="rId3"/>
          <a:stretch/>
        </p:blipFill>
        <p:spPr>
          <a:xfrm rot="16200000">
            <a:off x="2410200" y="4789800"/>
            <a:ext cx="1252440" cy="347760"/>
          </a:xfrm>
          <a:prstGeom prst="rect">
            <a:avLst/>
          </a:prstGeom>
          <a:ln>
            <a:noFill/>
          </a:ln>
        </p:spPr>
      </p:pic>
      <p:pic>
        <p:nvPicPr>
          <p:cNvPr id="437" name="Shape 652" descr=""/>
          <p:cNvPicPr/>
          <p:nvPr/>
        </p:nvPicPr>
        <p:blipFill>
          <a:blip r:embed="rId4"/>
          <a:stretch/>
        </p:blipFill>
        <p:spPr>
          <a:xfrm rot="16200000">
            <a:off x="2926440" y="4780800"/>
            <a:ext cx="1295280" cy="374040"/>
          </a:xfrm>
          <a:prstGeom prst="rect">
            <a:avLst/>
          </a:prstGeom>
          <a:ln>
            <a:noFill/>
          </a:ln>
        </p:spPr>
      </p:pic>
      <p:pic>
        <p:nvPicPr>
          <p:cNvPr id="438" name="Shape 653" descr=""/>
          <p:cNvPicPr/>
          <p:nvPr/>
        </p:nvPicPr>
        <p:blipFill>
          <a:blip r:embed="rId5"/>
          <a:stretch/>
        </p:blipFill>
        <p:spPr>
          <a:xfrm>
            <a:off x="2903760" y="5829840"/>
            <a:ext cx="1338840" cy="264960"/>
          </a:xfrm>
          <a:prstGeom prst="rect">
            <a:avLst/>
          </a:prstGeom>
          <a:ln>
            <a:noFill/>
          </a:ln>
        </p:spPr>
      </p:pic>
      <p:pic>
        <p:nvPicPr>
          <p:cNvPr id="439" name="Shape 654" descr=""/>
          <p:cNvPicPr/>
          <p:nvPr/>
        </p:nvPicPr>
        <p:blipFill>
          <a:blip r:embed="rId6"/>
          <a:stretch/>
        </p:blipFill>
        <p:spPr>
          <a:xfrm>
            <a:off x="2884680" y="3837240"/>
            <a:ext cx="1871280" cy="280080"/>
          </a:xfrm>
          <a:prstGeom prst="rect">
            <a:avLst/>
          </a:prstGeom>
          <a:ln>
            <a:noFill/>
          </a:ln>
        </p:spPr>
      </p:pic>
      <p:pic>
        <p:nvPicPr>
          <p:cNvPr id="440" name="Shape 655" descr=""/>
          <p:cNvPicPr/>
          <p:nvPr/>
        </p:nvPicPr>
        <p:blipFill>
          <a:blip r:embed="rId7"/>
          <a:stretch/>
        </p:blipFill>
        <p:spPr>
          <a:xfrm rot="16200000">
            <a:off x="4001400" y="4299840"/>
            <a:ext cx="1274040" cy="350280"/>
          </a:xfrm>
          <a:prstGeom prst="rect">
            <a:avLst/>
          </a:prstGeom>
          <a:ln>
            <a:noFill/>
          </a:ln>
        </p:spPr>
      </p:pic>
      <p:pic>
        <p:nvPicPr>
          <p:cNvPr id="441" name="Shape 656" descr=""/>
          <p:cNvPicPr/>
          <p:nvPr/>
        </p:nvPicPr>
        <p:blipFill>
          <a:blip r:embed="rId8"/>
          <a:stretch/>
        </p:blipFill>
        <p:spPr>
          <a:xfrm>
            <a:off x="3960000" y="5816160"/>
            <a:ext cx="812520" cy="278640"/>
          </a:xfrm>
          <a:prstGeom prst="rect">
            <a:avLst/>
          </a:prstGeom>
          <a:ln>
            <a:noFill/>
          </a:ln>
        </p:spPr>
      </p:pic>
      <p:pic>
        <p:nvPicPr>
          <p:cNvPr id="442" name="Shape 657" descr=""/>
          <p:cNvPicPr/>
          <p:nvPr/>
        </p:nvPicPr>
        <p:blipFill>
          <a:blip r:embed="rId9"/>
          <a:stretch/>
        </p:blipFill>
        <p:spPr>
          <a:xfrm rot="16200000">
            <a:off x="3207600" y="5580720"/>
            <a:ext cx="766800" cy="262800"/>
          </a:xfrm>
          <a:prstGeom prst="rect">
            <a:avLst/>
          </a:prstGeom>
          <a:ln>
            <a:noFill/>
          </a:ln>
        </p:spPr>
      </p:pic>
      <p:pic>
        <p:nvPicPr>
          <p:cNvPr id="443" name="Shape 658" descr=""/>
          <p:cNvPicPr/>
          <p:nvPr/>
        </p:nvPicPr>
        <p:blipFill>
          <a:blip r:embed="rId10"/>
          <a:stretch/>
        </p:blipFill>
        <p:spPr>
          <a:xfrm rot="16200000">
            <a:off x="2631600" y="5580720"/>
            <a:ext cx="766800" cy="262800"/>
          </a:xfrm>
          <a:prstGeom prst="rect">
            <a:avLst/>
          </a:prstGeom>
          <a:ln>
            <a:noFill/>
          </a:ln>
        </p:spPr>
      </p:pic>
      <p:pic>
        <p:nvPicPr>
          <p:cNvPr id="444" name="Shape 659" descr=""/>
          <p:cNvPicPr/>
          <p:nvPr/>
        </p:nvPicPr>
        <p:blipFill>
          <a:blip r:embed="rId11"/>
          <a:stretch/>
        </p:blipFill>
        <p:spPr>
          <a:xfrm rot="16200000">
            <a:off x="3178800" y="4083120"/>
            <a:ext cx="766800" cy="262800"/>
          </a:xfrm>
          <a:prstGeom prst="rect">
            <a:avLst/>
          </a:prstGeom>
          <a:ln>
            <a:noFill/>
          </a:ln>
        </p:spPr>
      </p:pic>
      <p:pic>
        <p:nvPicPr>
          <p:cNvPr id="445" name="Shape 660" descr=""/>
          <p:cNvPicPr/>
          <p:nvPr/>
        </p:nvPicPr>
        <p:blipFill>
          <a:blip r:embed="rId12"/>
          <a:stretch/>
        </p:blipFill>
        <p:spPr>
          <a:xfrm rot="16200000">
            <a:off x="2638800" y="4083120"/>
            <a:ext cx="766800" cy="26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Associações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Compare agora os dois experimentos. O que vocês acham?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10C99BF-ECD8-41E5-B253-ABE07FB11151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9" name="Shape 668" descr=""/>
          <p:cNvPicPr/>
          <p:nvPr/>
        </p:nvPicPr>
        <p:blipFill>
          <a:blip r:embed="rId1"/>
          <a:stretch/>
        </p:blipFill>
        <p:spPr>
          <a:xfrm>
            <a:off x="3312000" y="2608560"/>
            <a:ext cx="2518560" cy="403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86DB7B8-80EC-4319-8A2B-99EA2A43FCC5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1" name="Shape 674" descr=""/>
          <p:cNvPicPr/>
          <p:nvPr/>
        </p:nvPicPr>
        <p:blipFill>
          <a:blip r:embed="rId1"/>
          <a:stretch/>
        </p:blipFill>
        <p:spPr>
          <a:xfrm>
            <a:off x="1433520" y="1356840"/>
            <a:ext cx="6275880" cy="5177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Corrente Elétrica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Entendimento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Pensem num canudo com água, tampe o canudo dos dois lados com os dedos. Agora, inclinem um pouco o canudo e solte o dedo de baixo... Repararam que a água escorreu?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26D861C-C943-4CA9-8C90-895D1639E264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3" name="Shape 197" descr=""/>
          <p:cNvPicPr/>
          <p:nvPr/>
        </p:nvPicPr>
        <p:blipFill>
          <a:blip r:embed="rId1"/>
          <a:stretch/>
        </p:blipFill>
        <p:spPr>
          <a:xfrm>
            <a:off x="4248000" y="3456000"/>
            <a:ext cx="2034720" cy="3256200"/>
          </a:xfrm>
          <a:prstGeom prst="rect">
            <a:avLst/>
          </a:prstGeom>
          <a:ln>
            <a:noFill/>
          </a:ln>
        </p:spPr>
      </p:pic>
      <p:sp>
        <p:nvSpPr>
          <p:cNvPr id="134" name="CustomShape 4"/>
          <p:cNvSpPr/>
          <p:nvPr/>
        </p:nvSpPr>
        <p:spPr>
          <a:xfrm>
            <a:off x="2187000" y="4911840"/>
            <a:ext cx="19422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Interessante, né?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Corrente Elétrica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Conceito Básico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Na elétrica, o que ocorreu com a água é chamado de </a:t>
            </a:r>
            <a:r>
              <a:rPr b="1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corrente elétrica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Corrente elétrica é o transporte de “energia” de maneira ordenada... Cada um se movendo no lado do outro para o mesmo lado.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7499E68-A4C3-4F52-B9F9-EB9B63CDBA54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Shape 206" descr=""/>
          <p:cNvPicPr/>
          <p:nvPr/>
        </p:nvPicPr>
        <p:blipFill>
          <a:blip r:embed="rId1"/>
          <a:stretch/>
        </p:blipFill>
        <p:spPr>
          <a:xfrm>
            <a:off x="3799440" y="3944520"/>
            <a:ext cx="4442760" cy="2497680"/>
          </a:xfrm>
          <a:prstGeom prst="rect">
            <a:avLst/>
          </a:prstGeom>
          <a:ln>
            <a:noFill/>
          </a:ln>
        </p:spPr>
      </p:pic>
      <p:sp>
        <p:nvSpPr>
          <p:cNvPr id="139" name="CustomShape 4"/>
          <p:cNvSpPr/>
          <p:nvPr/>
        </p:nvSpPr>
        <p:spPr>
          <a:xfrm>
            <a:off x="2043000" y="6097680"/>
            <a:ext cx="18021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“</a:t>
            </a: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Isso é legaaal!”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Corrente Elétrica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Conceito Básico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Vocês podem estar com essa dúvida...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93FD173-B254-4CCC-B7C1-AE8A9C333DCB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4"/>
          <p:cNvSpPr/>
          <p:nvPr/>
        </p:nvSpPr>
        <p:spPr>
          <a:xfrm>
            <a:off x="2533680" y="6097680"/>
            <a:ext cx="40755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Mas, o que você chama de “energia”?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4" name="Shape 216" descr=""/>
          <p:cNvPicPr/>
          <p:nvPr/>
        </p:nvPicPr>
        <p:blipFill>
          <a:blip r:embed="rId1"/>
          <a:stretch/>
        </p:blipFill>
        <p:spPr>
          <a:xfrm>
            <a:off x="2756160" y="2160000"/>
            <a:ext cx="3630240" cy="394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Corrente Elétrica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Conceito Básico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 “energia” que passa pelo circuito é denominada de </a:t>
            </a:r>
            <a:r>
              <a:rPr b="1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elétron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Elétron é uma bolinha muuuito pequena que guarda a energia do circuito.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B5B8B75-7FBA-498F-B47B-6DA0E43888D9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Shape 224" descr=""/>
          <p:cNvPicPr/>
          <p:nvPr/>
        </p:nvPicPr>
        <p:blipFill>
          <a:blip r:embed="rId1"/>
          <a:stretch/>
        </p:blipFill>
        <p:spPr>
          <a:xfrm>
            <a:off x="3285000" y="3456000"/>
            <a:ext cx="2572920" cy="319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714240" y="142920"/>
            <a:ext cx="614160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Corrente Elétrica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Demonstração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714240" y="1600200"/>
            <a:ext cx="797040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Gostaram da imagem abaixo? Vamos fazê-la, agora...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6458750-E9C4-40B3-911B-9E90F06C3521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Shape 232" descr=""/>
          <p:cNvPicPr/>
          <p:nvPr/>
        </p:nvPicPr>
        <p:blipFill>
          <a:blip r:embed="rId1"/>
          <a:stretch/>
        </p:blipFill>
        <p:spPr>
          <a:xfrm>
            <a:off x="2557080" y="2583000"/>
            <a:ext cx="4532400" cy="3391920"/>
          </a:xfrm>
          <a:prstGeom prst="rect">
            <a:avLst/>
          </a:prstGeom>
          <a:ln>
            <a:noFill/>
          </a:ln>
        </p:spPr>
      </p:pic>
      <p:sp>
        <p:nvSpPr>
          <p:cNvPr id="153" name="CustomShape 4"/>
          <p:cNvSpPr/>
          <p:nvPr/>
        </p:nvSpPr>
        <p:spPr>
          <a:xfrm>
            <a:off x="2878920" y="5991840"/>
            <a:ext cx="38883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Circuito elétrico simples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Fonte: http://www.prof2000.pt/users/eta/capitulo12.htm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LibreOffice/5.1.2.2$Linux_X86_64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2016-05-30T15:01:28Z</dcterms:modified>
  <cp:revision>2</cp:revision>
  <dc:subject/>
  <dc:title/>
</cp:coreProperties>
</file>